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0" r:id="rId4"/>
    <p:sldId id="294" r:id="rId5"/>
    <p:sldId id="295" r:id="rId6"/>
    <p:sldId id="258" r:id="rId7"/>
    <p:sldId id="261" r:id="rId8"/>
    <p:sldId id="269" r:id="rId9"/>
    <p:sldId id="297" r:id="rId10"/>
    <p:sldId id="262" r:id="rId11"/>
    <p:sldId id="264" r:id="rId12"/>
    <p:sldId id="268" r:id="rId13"/>
    <p:sldId id="299" r:id="rId14"/>
    <p:sldId id="300" r:id="rId15"/>
    <p:sldId id="272" r:id="rId16"/>
    <p:sldId id="301" r:id="rId17"/>
    <p:sldId id="303" r:id="rId18"/>
    <p:sldId id="302" r:id="rId19"/>
    <p:sldId id="304" r:id="rId20"/>
    <p:sldId id="271" r:id="rId21"/>
    <p:sldId id="273" r:id="rId22"/>
    <p:sldId id="292" r:id="rId23"/>
    <p:sldId id="306" r:id="rId24"/>
    <p:sldId id="309" r:id="rId25"/>
    <p:sldId id="311" r:id="rId26"/>
    <p:sldId id="313" r:id="rId27"/>
    <p:sldId id="315" r:id="rId28"/>
    <p:sldId id="317" r:id="rId29"/>
    <p:sldId id="29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576"/>
  </p:normalViewPr>
  <p:slideViewPr>
    <p:cSldViewPr snapToGrid="0" snapToObjects="1">
      <p:cViewPr varScale="1">
        <p:scale>
          <a:sx n="118" d="100"/>
          <a:sy n="118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5A6EF-F177-5145-8B13-E89172001B7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B05A2-AD21-E94B-B6F2-BF75BA74E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21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B05A2-AD21-E94B-B6F2-BF75BA74EE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01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B05A2-AD21-E94B-B6F2-BF75BA74EE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66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B05A2-AD21-E94B-B6F2-BF75BA74EE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17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B05A2-AD21-E94B-B6F2-BF75BA74EE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45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B05A2-AD21-E94B-B6F2-BF75BA74EE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8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B05A2-AD21-E94B-B6F2-BF75BA74EEA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30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71B6-C8F8-3A4E-A508-AB935C1BB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869A81-F075-F444-8F90-261BF488B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1E99D-BAA3-8B46-9769-077D8B08B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7F418-A98A-5B44-96AB-068093838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66E48-634B-544F-AB4D-3F6DFCE6D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99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5EDE-EDBB-7645-ACD9-C209DA875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2EB429-6905-9F4D-A4F7-4C2855EF4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05AEC-F0A6-854D-9076-DE823271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B49A2-6F83-7A45-993B-682276E14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415BE-3DD9-8442-8CEE-C4461E2F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18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1C5C0D-4956-F44F-AA1E-BF2E8048D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6765D9-ED14-5348-8005-C6A3849B2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B583F-1C4C-0749-8E8F-E33F76EB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67770-FF8D-A04B-A8AF-47F3387E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3BE2F-CBBD-A142-94F3-A711E87E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2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77067-1206-A048-A27A-C8312061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F2293-498C-1844-A302-4D32623E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29D63-2361-324D-AECE-0E38F5F7A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80A82-1EB7-2A4F-8379-34B07B94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DC01-B8E8-054F-8346-CD1D7D16A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27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EA0E-F2BB-874B-900D-81167B13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3BA17-1F69-754D-B4C0-7CFC2CF35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588A8-59E2-014C-A7EA-A322F644C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42F85-DB4C-AA48-B97C-3228C668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4A204-F748-6948-837C-E4F2000F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56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CE27-4EEF-6249-A457-EE5F1F10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16CB-A8F3-6249-8628-CC03CB58BD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7A1A5-1998-F04D-886D-A87B50CE1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DF83A-A203-574C-B49F-3ED38E184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15A89-4C46-8A4F-8E9F-56CE9A6AF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6508B-08A7-AF42-8517-26C50D53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82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59C12-A54E-164C-9261-E5F600101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0F252-0097-8248-A78B-BBFF4F9CE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BABFE-6085-504D-8DDA-5483CCA4F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D5279-CCFC-0D49-A611-AEC7993A1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9ACCF-65C6-2147-8CD9-2A6F8BD83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B4295-EFB4-F440-873F-91FF52FB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446967-A7FB-F846-A0ED-766F4CAC3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85D9A-307E-1C4A-A312-5EBB18828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40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E43D-67CA-BE42-8B54-38763E8DD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4CB56-2E76-2643-82AA-123677AAC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EEBA6-50E8-FA4D-B1BB-D03C96955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24580-2192-B74A-8760-9F3A217A7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51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B69C2-5313-284D-8A3A-137AEE3BC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6A24B-C336-7949-B254-8451481BC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40CE9-0F10-5842-B87D-EFA1DF77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8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4CBE4-0A4C-5D4D-8621-D595C3B69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2AE95-2A5E-BD44-9F7E-5CFE123D8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22926-3657-E94A-BFCF-B70D2ECDE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80EFD-0866-E347-86C4-9C3D7671D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B4DBE-1C0C-BB49-80D8-6097D7DB7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DB6F0-FEB9-074B-A0CD-77B408D6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5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C96F-092C-094C-837C-6B1E7430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039DE-308C-4247-BFAB-08F5F4ADA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D082C-4522-7F4B-8DC7-02BF30AAD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B07F2-96D4-9149-8E74-1F8F1E76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0FA88-D7F4-2C46-955E-E3849E831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40C23-370C-AF4C-B986-FAA647A1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642E67-285C-FF42-A1EE-95B384203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5A265-ABAB-4D49-9A91-5E01064B3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CEACB-C562-204C-A4F3-859BDB7B0F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A3075-46B3-7448-BC36-92446B19307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E874A-9E44-994B-B047-96B62D18A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3E40F-DF3D-5447-BF69-E933147BE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86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2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1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C68CAF-E631-CD4E-A3E9-01E4FACB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69900"/>
            <a:ext cx="10693400" cy="591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C5E29-7399-C546-AA6B-63B23394A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300" y="226337"/>
            <a:ext cx="10693400" cy="23876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Integrative Modeling of Unbound and </a:t>
            </a:r>
            <a:r>
              <a:rPr lang="en-US" sz="4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Dermorphin</a:t>
            </a:r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-Bound </a:t>
            </a:r>
            <a:r>
              <a:rPr lang="el-GR" sz="5400" dirty="0">
                <a:solidFill>
                  <a:schemeClr val="bg1"/>
                </a:solidFill>
              </a:rPr>
              <a:t>δ</a:t>
            </a:r>
            <a:r>
              <a:rPr lang="en-US" sz="5400" dirty="0">
                <a:solidFill>
                  <a:schemeClr val="bg1"/>
                </a:solidFill>
              </a:rPr>
              <a:t>-</a:t>
            </a:r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Opioid Receptor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F67CF4-2962-D64A-8BDD-1C1490CF1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378507" y="5492195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Ghadi El Hasbani</a:t>
            </a:r>
          </a:p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Rawan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Tohme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2B6595-FA29-8643-9FC8-F574C0CF2788}"/>
              </a:ext>
            </a:extLst>
          </p:cNvPr>
          <p:cNvSpPr txBox="1">
            <a:spLocks/>
          </p:cNvSpPr>
          <p:nvPr/>
        </p:nvSpPr>
        <p:spPr>
          <a:xfrm>
            <a:off x="4467396" y="587633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BIF 435 Dr. Eileen-Marie Hanna</a:t>
            </a:r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65B65C3-D07F-1C48-A38E-7B1747D404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05"/>
          <a:stretch/>
        </p:blipFill>
        <p:spPr>
          <a:xfrm>
            <a:off x="5010403" y="2568010"/>
            <a:ext cx="2171194" cy="335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05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Goal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5845586" y="1065036"/>
            <a:ext cx="3810168" cy="207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Integrate available structures</a:t>
            </a:r>
            <a:r>
              <a:rPr lang="en-US" sz="2000" dirty="0">
                <a:solidFill>
                  <a:schemeClr val="bg1"/>
                </a:solidFill>
                <a:latin typeface="Century" panose="02040604050505020304" pitchFamily="18" charset="0"/>
              </a:rPr>
              <a:t> 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81DDCD9-83BF-4440-8E66-E799A4C4BD89}"/>
              </a:ext>
            </a:extLst>
          </p:cNvPr>
          <p:cNvSpPr/>
          <p:nvPr/>
        </p:nvSpPr>
        <p:spPr>
          <a:xfrm rot="7788331">
            <a:off x="5945380" y="199099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F5FD53C-D85E-8441-B501-F9AF11299F80}"/>
              </a:ext>
            </a:extLst>
          </p:cNvPr>
          <p:cNvSpPr/>
          <p:nvPr/>
        </p:nvSpPr>
        <p:spPr>
          <a:xfrm rot="2963656">
            <a:off x="9088746" y="2046224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A5B061A-254B-904A-96C3-5C7254CA066A}"/>
              </a:ext>
            </a:extLst>
          </p:cNvPr>
          <p:cNvSpPr txBox="1">
            <a:spLocks/>
          </p:cNvSpPr>
          <p:nvPr/>
        </p:nvSpPr>
        <p:spPr>
          <a:xfrm>
            <a:off x="4558649" y="2523840"/>
            <a:ext cx="2748099" cy="2945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X-Ray Diffraction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</a:rPr>
              <a:t>Advantage: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" panose="02040604050505020304" pitchFamily="18" charset="0"/>
              </a:rPr>
              <a:t>accurate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C00000"/>
                </a:solidFill>
                <a:latin typeface="Century" panose="02040604050505020304" pitchFamily="18" charset="0"/>
              </a:rPr>
              <a:t>Disadvantage: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" panose="02040604050505020304" pitchFamily="18" charset="0"/>
              </a:rPr>
              <a:t>limited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1A0089B-F638-2F47-9E27-289BD2B4B721}"/>
              </a:ext>
            </a:extLst>
          </p:cNvPr>
          <p:cNvSpPr txBox="1">
            <a:spLocks/>
          </p:cNvSpPr>
          <p:nvPr/>
        </p:nvSpPr>
        <p:spPr>
          <a:xfrm>
            <a:off x="9104642" y="2727009"/>
            <a:ext cx="3087358" cy="2322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AlphaFold2 Theoretical Model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</a:rPr>
              <a:t>Advantage: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" panose="02040604050505020304" pitchFamily="18" charset="0"/>
              </a:rPr>
              <a:t>full sequence length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Century" panose="02040604050505020304" pitchFamily="18" charset="0"/>
              </a:rPr>
              <a:t>Disadvantage: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" panose="02040604050505020304" pitchFamily="18" charset="0"/>
              </a:rPr>
              <a:t>not experimentally </a:t>
            </a:r>
            <a:r>
              <a:rPr lang="en-US" sz="2000" dirty="0" err="1">
                <a:solidFill>
                  <a:schemeClr val="bg1"/>
                </a:solidFill>
                <a:latin typeface="Century" panose="02040604050505020304" pitchFamily="18" charset="0"/>
              </a:rPr>
              <a:t>valdated</a:t>
            </a:r>
            <a:endParaRPr lang="en-US" sz="20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72ADA496-0D86-C641-A6CE-79ECED2769CA}"/>
              </a:ext>
            </a:extLst>
          </p:cNvPr>
          <p:cNvSpPr/>
          <p:nvPr/>
        </p:nvSpPr>
        <p:spPr>
          <a:xfrm rot="16200000">
            <a:off x="7829466" y="3441953"/>
            <a:ext cx="579120" cy="3866099"/>
          </a:xfrm>
          <a:prstGeom prst="leftBrace">
            <a:avLst>
              <a:gd name="adj1" fmla="val 60965"/>
              <a:gd name="adj2" fmla="val 49283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24C92EF-F32A-E44C-9BAB-63E3F77B2D13}"/>
              </a:ext>
            </a:extLst>
          </p:cNvPr>
          <p:cNvSpPr txBox="1">
            <a:spLocks/>
          </p:cNvSpPr>
          <p:nvPr/>
        </p:nvSpPr>
        <p:spPr>
          <a:xfrm>
            <a:off x="6616429" y="5792964"/>
            <a:ext cx="3771153" cy="545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Unbound DOR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22AFA05-51F4-9C4E-A789-5F30416FDAEC}"/>
              </a:ext>
            </a:extLst>
          </p:cNvPr>
          <p:cNvSpPr/>
          <p:nvPr/>
        </p:nvSpPr>
        <p:spPr>
          <a:xfrm rot="10800000">
            <a:off x="5202512" y="5862995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AE3CB9E-CFF7-3A4E-888F-6514FDC5D298}"/>
              </a:ext>
            </a:extLst>
          </p:cNvPr>
          <p:cNvSpPr txBox="1">
            <a:spLocks/>
          </p:cNvSpPr>
          <p:nvPr/>
        </p:nvSpPr>
        <p:spPr>
          <a:xfrm>
            <a:off x="913329" y="5773793"/>
            <a:ext cx="3771153" cy="54549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Use to generate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dermorphin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-bound DOR with loops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F9D0C-E0C0-D24D-9C0E-6267025136F3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34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C68CAF-E631-CD4E-A3E9-01E4FACB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69900"/>
            <a:ext cx="10693400" cy="591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C5E29-7399-C546-AA6B-63B23394A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5618" y="-434622"/>
            <a:ext cx="8420762" cy="23876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Lucida Console" panose="020B0609040504020204" pitchFamily="49" charset="0"/>
              </a:rPr>
              <a:t>Methods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01488-0070-0C47-88CE-C00C1EF29229}"/>
              </a:ext>
            </a:extLst>
          </p:cNvPr>
          <p:cNvSpPr/>
          <p:nvPr/>
        </p:nvSpPr>
        <p:spPr>
          <a:xfrm>
            <a:off x="9086076" y="5999937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PDB ID: 6SV4</a:t>
            </a:r>
          </a:p>
        </p:txBody>
      </p:sp>
      <p:pic>
        <p:nvPicPr>
          <p:cNvPr id="6" name="Picture 5" descr="A close-up of a leaf&#10;&#10;Description automatically generated with medium confidence">
            <a:extLst>
              <a:ext uri="{FF2B5EF4-FFF2-40B4-BE49-F238E27FC236}">
                <a16:creationId xmlns:a16="http://schemas.microsoft.com/office/drawing/2014/main" id="{2BE55348-52FE-2540-ABA6-0E089327B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972" y="1952978"/>
            <a:ext cx="6122054" cy="44162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9D436B-320B-F74A-A29A-5CA1204431D1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410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992401" y="1517069"/>
            <a:ext cx="10207198" cy="4823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FontTx/>
              <a:buChar char="-"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FC878AB9-4ED9-034D-9FE5-A01F02529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1589094"/>
            <a:ext cx="8902700" cy="29337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DECEF66-F274-D443-825E-84B62024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19" y="327547"/>
            <a:ext cx="10515600" cy="1325563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Data Preprocessing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F6BCACA-3B52-9C40-8062-83C41E3B782D}"/>
              </a:ext>
            </a:extLst>
          </p:cNvPr>
          <p:cNvSpPr/>
          <p:nvPr/>
        </p:nvSpPr>
        <p:spPr>
          <a:xfrm rot="5400000">
            <a:off x="5561723" y="4602401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04AADF-1C31-FE46-AC79-93077712F18E}"/>
              </a:ext>
            </a:extLst>
          </p:cNvPr>
          <p:cNvSpPr/>
          <p:nvPr/>
        </p:nvSpPr>
        <p:spPr>
          <a:xfrm>
            <a:off x="6130407" y="4522794"/>
            <a:ext cx="4006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Cleaning: HETATMs, chains…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A3CB3C-18E5-FB48-8C50-1D65C4F6B6E6}"/>
              </a:ext>
            </a:extLst>
          </p:cNvPr>
          <p:cNvSpPr/>
          <p:nvPr/>
        </p:nvSpPr>
        <p:spPr>
          <a:xfrm>
            <a:off x="5332869" y="5062125"/>
            <a:ext cx="1095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chain As</a:t>
            </a:r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86E02F7-EF23-F940-8BA0-8D9EE4B17317}"/>
              </a:ext>
            </a:extLst>
          </p:cNvPr>
          <p:cNvSpPr/>
          <p:nvPr/>
        </p:nvSpPr>
        <p:spPr>
          <a:xfrm rot="5400000">
            <a:off x="5551303" y="558995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CE4A81-6D70-AA44-AFE3-6C21E8BD2A9C}"/>
              </a:ext>
            </a:extLst>
          </p:cNvPr>
          <p:cNvSpPr/>
          <p:nvPr/>
        </p:nvSpPr>
        <p:spPr>
          <a:xfrm>
            <a:off x="6140827" y="5516456"/>
            <a:ext cx="4837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entury" panose="02040604050505020304" pitchFamily="18" charset="0"/>
              </a:rPr>
              <a:t>ClustalO</a:t>
            </a:r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 MSA + .</a:t>
            </a:r>
            <a:r>
              <a:rPr lang="en-US" dirty="0" err="1">
                <a:solidFill>
                  <a:srgbClr val="C00000"/>
                </a:solidFill>
                <a:latin typeface="Century" panose="02040604050505020304" pitchFamily="18" charset="0"/>
              </a:rPr>
              <a:t>grishin</a:t>
            </a:r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 conversion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F01176-A43C-4C43-B62A-E74B2D010C5D}"/>
              </a:ext>
            </a:extLst>
          </p:cNvPr>
          <p:cNvSpPr/>
          <p:nvPr/>
        </p:nvSpPr>
        <p:spPr>
          <a:xfrm>
            <a:off x="4806167" y="6197954"/>
            <a:ext cx="2669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.</a:t>
            </a:r>
            <a:r>
              <a:rPr lang="en-US" dirty="0" err="1">
                <a:latin typeface="Century" panose="02040604050505020304" pitchFamily="18" charset="0"/>
              </a:rPr>
              <a:t>grishin</a:t>
            </a:r>
            <a:r>
              <a:rPr lang="en-US" dirty="0">
                <a:latin typeface="Century" panose="02040604050505020304" pitchFamily="18" charset="0"/>
              </a:rPr>
              <a:t> alignment files</a:t>
            </a:r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2792814-C28E-8E46-A96E-FE522F9C5A7F}"/>
              </a:ext>
            </a:extLst>
          </p:cNvPr>
          <p:cNvSpPr/>
          <p:nvPr/>
        </p:nvSpPr>
        <p:spPr>
          <a:xfrm rot="10800000">
            <a:off x="4585877" y="507610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1F9A212-73FD-7944-B3EB-048A73BAAFC7}"/>
              </a:ext>
            </a:extLst>
          </p:cNvPr>
          <p:cNvSpPr/>
          <p:nvPr/>
        </p:nvSpPr>
        <p:spPr>
          <a:xfrm rot="13474880">
            <a:off x="4211993" y="5797310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A7A85F-C857-7D45-857C-EC873EDBB59B}"/>
              </a:ext>
            </a:extLst>
          </p:cNvPr>
          <p:cNvSpPr/>
          <p:nvPr/>
        </p:nvSpPr>
        <p:spPr>
          <a:xfrm>
            <a:off x="2487284" y="5147124"/>
            <a:ext cx="2226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Threaded PDBs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D23AB2-88F9-FC48-9851-6B239F673B3B}"/>
              </a:ext>
            </a:extLst>
          </p:cNvPr>
          <p:cNvSpPr/>
          <p:nvPr/>
        </p:nvSpPr>
        <p:spPr>
          <a:xfrm>
            <a:off x="356481" y="3928594"/>
            <a:ext cx="4006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</a:rPr>
              <a:t>UniProt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C45F12F-EC9A-254A-8839-6F983844541D}"/>
              </a:ext>
            </a:extLst>
          </p:cNvPr>
          <p:cNvSpPr/>
          <p:nvPr/>
        </p:nvSpPr>
        <p:spPr>
          <a:xfrm rot="5400000">
            <a:off x="517930" y="456225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33B776-F7C1-1C4C-9D46-B22A1E8495FD}"/>
              </a:ext>
            </a:extLst>
          </p:cNvPr>
          <p:cNvSpPr/>
          <p:nvPr/>
        </p:nvSpPr>
        <p:spPr>
          <a:xfrm>
            <a:off x="-24143" y="5149129"/>
            <a:ext cx="2007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DOR target .</a:t>
            </a:r>
            <a:r>
              <a:rPr lang="en-US" dirty="0" err="1">
                <a:latin typeface="Century" panose="02040604050505020304" pitchFamily="18" charset="0"/>
              </a:rPr>
              <a:t>fasta</a:t>
            </a:r>
            <a:r>
              <a:rPr lang="en-US" dirty="0">
                <a:latin typeface="Century" panose="02040604050505020304" pitchFamily="18" charset="0"/>
              </a:rPr>
              <a:t> sequence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A22AED7-F908-704E-AA81-49F2C6DC11A0}"/>
              </a:ext>
            </a:extLst>
          </p:cNvPr>
          <p:cNvSpPr/>
          <p:nvPr/>
        </p:nvSpPr>
        <p:spPr>
          <a:xfrm>
            <a:off x="1657180" y="5157715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2980C4-A021-E643-AA38-4A28D4EBE920}"/>
              </a:ext>
            </a:extLst>
          </p:cNvPr>
          <p:cNvSpPr/>
          <p:nvPr/>
        </p:nvSpPr>
        <p:spPr>
          <a:xfrm>
            <a:off x="3119518" y="5994204"/>
            <a:ext cx="1368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Threading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D254DF-DCE4-BC41-9A2F-709D8DDD99F2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855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992401" y="1517069"/>
            <a:ext cx="10207198" cy="4823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FontTx/>
              <a:buChar char="-"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DECEF66-F274-D443-825E-84B62024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19" y="327547"/>
            <a:ext cx="10515600" cy="1325563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First Iteration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F6BCACA-3B52-9C40-8062-83C41E3B782D}"/>
              </a:ext>
            </a:extLst>
          </p:cNvPr>
          <p:cNvSpPr/>
          <p:nvPr/>
        </p:nvSpPr>
        <p:spPr>
          <a:xfrm rot="10800000">
            <a:off x="7804601" y="168786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04AADF-1C31-FE46-AC79-93077712F18E}"/>
              </a:ext>
            </a:extLst>
          </p:cNvPr>
          <p:cNvSpPr/>
          <p:nvPr/>
        </p:nvSpPr>
        <p:spPr>
          <a:xfrm>
            <a:off x="5593846" y="1667026"/>
            <a:ext cx="2160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Disulfide constraints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A3CB3C-18E5-FB48-8C50-1D65C4F6B6E6}"/>
              </a:ext>
            </a:extLst>
          </p:cNvPr>
          <p:cNvSpPr/>
          <p:nvPr/>
        </p:nvSpPr>
        <p:spPr>
          <a:xfrm>
            <a:off x="229490" y="6089620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Rosetta package</a:t>
            </a:r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86E02F7-EF23-F940-8BA0-8D9EE4B17317}"/>
              </a:ext>
            </a:extLst>
          </p:cNvPr>
          <p:cNvSpPr/>
          <p:nvPr/>
        </p:nvSpPr>
        <p:spPr>
          <a:xfrm rot="16200000">
            <a:off x="3951623" y="4935650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CE4A81-6D70-AA44-AFE3-6C21E8BD2A9C}"/>
              </a:ext>
            </a:extLst>
          </p:cNvPr>
          <p:cNvSpPr/>
          <p:nvPr/>
        </p:nvSpPr>
        <p:spPr>
          <a:xfrm>
            <a:off x="77868" y="4922898"/>
            <a:ext cx="4837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Membrane weight files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F01176-A43C-4C43-B62A-E74B2D010C5D}"/>
              </a:ext>
            </a:extLst>
          </p:cNvPr>
          <p:cNvSpPr/>
          <p:nvPr/>
        </p:nvSpPr>
        <p:spPr>
          <a:xfrm>
            <a:off x="3503737" y="4313272"/>
            <a:ext cx="2347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Rosetta .xml script</a:t>
            </a:r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2792814-C28E-8E46-A96E-FE522F9C5A7F}"/>
              </a:ext>
            </a:extLst>
          </p:cNvPr>
          <p:cNvSpPr/>
          <p:nvPr/>
        </p:nvSpPr>
        <p:spPr>
          <a:xfrm rot="14105202">
            <a:off x="5937669" y="4830775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1F9A212-73FD-7944-B3EB-048A73BAAFC7}"/>
              </a:ext>
            </a:extLst>
          </p:cNvPr>
          <p:cNvSpPr/>
          <p:nvPr/>
        </p:nvSpPr>
        <p:spPr>
          <a:xfrm rot="20167037">
            <a:off x="2808923" y="4634968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A7A85F-C857-7D45-857C-EC873EDBB59B}"/>
              </a:ext>
            </a:extLst>
          </p:cNvPr>
          <p:cNvSpPr/>
          <p:nvPr/>
        </p:nvSpPr>
        <p:spPr>
          <a:xfrm>
            <a:off x="3230376" y="5508115"/>
            <a:ext cx="2226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Threaded PDB templates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D23AB2-88F9-FC48-9851-6B239F673B3B}"/>
              </a:ext>
            </a:extLst>
          </p:cNvPr>
          <p:cNvSpPr/>
          <p:nvPr/>
        </p:nvSpPr>
        <p:spPr>
          <a:xfrm>
            <a:off x="16910" y="2624848"/>
            <a:ext cx="15337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TOPCONS2 + conversion to .span file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C45F12F-EC9A-254A-8839-6F983844541D}"/>
              </a:ext>
            </a:extLst>
          </p:cNvPr>
          <p:cNvSpPr/>
          <p:nvPr/>
        </p:nvSpPr>
        <p:spPr>
          <a:xfrm rot="16200000">
            <a:off x="884797" y="5553840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33B776-F7C1-1C4C-9D46-B22A1E8495FD}"/>
              </a:ext>
            </a:extLst>
          </p:cNvPr>
          <p:cNvSpPr/>
          <p:nvPr/>
        </p:nvSpPr>
        <p:spPr>
          <a:xfrm>
            <a:off x="35377" y="1453790"/>
            <a:ext cx="2007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DOR target .</a:t>
            </a:r>
            <a:r>
              <a:rPr lang="en-US" dirty="0" err="1">
                <a:latin typeface="Century" panose="02040604050505020304" pitchFamily="18" charset="0"/>
              </a:rPr>
              <a:t>fasta</a:t>
            </a:r>
            <a:r>
              <a:rPr lang="en-US" dirty="0">
                <a:latin typeface="Century" panose="02040604050505020304" pitchFamily="18" charset="0"/>
              </a:rPr>
              <a:t> sequence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A22AED7-F908-704E-AA81-49F2C6DC11A0}"/>
              </a:ext>
            </a:extLst>
          </p:cNvPr>
          <p:cNvSpPr/>
          <p:nvPr/>
        </p:nvSpPr>
        <p:spPr>
          <a:xfrm rot="3453639">
            <a:off x="1419615" y="2436206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759BF2-267C-4A49-9F6C-869082EF4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11" t="13537" r="40711" b="36335"/>
          <a:stretch/>
        </p:blipFill>
        <p:spPr>
          <a:xfrm>
            <a:off x="8887714" y="0"/>
            <a:ext cx="3304286" cy="31172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3590F4-6356-7646-A526-C5F4A48ED449}"/>
              </a:ext>
            </a:extLst>
          </p:cNvPr>
          <p:cNvSpPr/>
          <p:nvPr/>
        </p:nvSpPr>
        <p:spPr>
          <a:xfrm>
            <a:off x="8559423" y="3154941"/>
            <a:ext cx="47580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entury" panose="02040604050505020304" pitchFamily="18" charset="0"/>
              </a:rPr>
              <a:t>Image created using Mol* (PDB ID: 4N6H)</a:t>
            </a:r>
            <a:endParaRPr lang="en-US" sz="1400" dirty="0">
              <a:effectLst/>
              <a:latin typeface="Century" panose="020406040505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650C50-DF19-8148-A472-6AC459EFEE69}"/>
              </a:ext>
            </a:extLst>
          </p:cNvPr>
          <p:cNvSpPr/>
          <p:nvPr/>
        </p:nvSpPr>
        <p:spPr>
          <a:xfrm>
            <a:off x="1676331" y="3113753"/>
            <a:ext cx="2226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Membrane span constraints file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8FE976-FEB3-ED49-A12B-B9E63C281130}"/>
              </a:ext>
            </a:extLst>
          </p:cNvPr>
          <p:cNvSpPr/>
          <p:nvPr/>
        </p:nvSpPr>
        <p:spPr>
          <a:xfrm>
            <a:off x="4607622" y="4869302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Specified in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C3361E-9CB3-1641-8F03-2ECF8ED8D140}"/>
              </a:ext>
            </a:extLst>
          </p:cNvPr>
          <p:cNvSpPr/>
          <p:nvPr/>
        </p:nvSpPr>
        <p:spPr>
          <a:xfrm>
            <a:off x="6094170" y="5361847"/>
            <a:ext cx="20396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Standard protocol with </a:t>
            </a:r>
            <a:r>
              <a:rPr lang="en-US" dirty="0" err="1">
                <a:latin typeface="Century" panose="02040604050505020304" pitchFamily="18" charset="0"/>
              </a:rPr>
              <a:t>FastRelax</a:t>
            </a:r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F850E46-E368-1C41-A966-FE094792E043}"/>
              </a:ext>
            </a:extLst>
          </p:cNvPr>
          <p:cNvSpPr/>
          <p:nvPr/>
        </p:nvSpPr>
        <p:spPr>
          <a:xfrm>
            <a:off x="3594296" y="3219801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0024219-4907-494A-B565-370E165B3C35}"/>
              </a:ext>
            </a:extLst>
          </p:cNvPr>
          <p:cNvSpPr/>
          <p:nvPr/>
        </p:nvSpPr>
        <p:spPr>
          <a:xfrm rot="7746537">
            <a:off x="5013254" y="2416507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095441-632F-4D40-A239-91F319CC7A6D}"/>
              </a:ext>
            </a:extLst>
          </p:cNvPr>
          <p:cNvSpPr/>
          <p:nvPr/>
        </p:nvSpPr>
        <p:spPr>
          <a:xfrm>
            <a:off x="3475988" y="2006730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Specified in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96EEDB-23A8-6043-BFE8-955FF24EDCF7}"/>
              </a:ext>
            </a:extLst>
          </p:cNvPr>
          <p:cNvSpPr/>
          <p:nvPr/>
        </p:nvSpPr>
        <p:spPr>
          <a:xfrm>
            <a:off x="4133199" y="2969801"/>
            <a:ext cx="15756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Rosetta protocol .options file</a:t>
            </a:r>
            <a:endParaRPr lang="en-US" dirty="0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278A36C-DB56-1748-B883-759C23A129E4}"/>
              </a:ext>
            </a:extLst>
          </p:cNvPr>
          <p:cNvSpPr/>
          <p:nvPr/>
        </p:nvSpPr>
        <p:spPr>
          <a:xfrm rot="19251227">
            <a:off x="5802494" y="3875311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F194F50-5611-724B-B006-5BA9EEAFD60D}"/>
              </a:ext>
            </a:extLst>
          </p:cNvPr>
          <p:cNvSpPr/>
          <p:nvPr/>
        </p:nvSpPr>
        <p:spPr>
          <a:xfrm>
            <a:off x="5593846" y="3225498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C2E45-546C-7444-A662-AEBD6C5A5C0E}"/>
              </a:ext>
            </a:extLst>
          </p:cNvPr>
          <p:cNvSpPr/>
          <p:nvPr/>
        </p:nvSpPr>
        <p:spPr>
          <a:xfrm>
            <a:off x="6336112" y="3117286"/>
            <a:ext cx="157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3 unbound structures</a:t>
            </a:r>
            <a:endParaRPr lang="en-US" dirty="0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0362DE68-29CC-3046-A44B-911B019BC563}"/>
              </a:ext>
            </a:extLst>
          </p:cNvPr>
          <p:cNvSpPr/>
          <p:nvPr/>
        </p:nvSpPr>
        <p:spPr>
          <a:xfrm rot="3453639">
            <a:off x="7480272" y="400824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207631-4A81-8A43-87E4-2E64118601D5}"/>
              </a:ext>
            </a:extLst>
          </p:cNvPr>
          <p:cNvSpPr/>
          <p:nvPr/>
        </p:nvSpPr>
        <p:spPr>
          <a:xfrm>
            <a:off x="8190792" y="3705809"/>
            <a:ext cx="31286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Filter based on lowest Total Rosetta Score (TRS)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D8428F-585A-E04E-B6F6-33422E82C1FE}"/>
              </a:ext>
            </a:extLst>
          </p:cNvPr>
          <p:cNvSpPr/>
          <p:nvPr/>
        </p:nvSpPr>
        <p:spPr>
          <a:xfrm>
            <a:off x="7798215" y="4469820"/>
            <a:ext cx="15756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Best Unbound Structure</a:t>
            </a:r>
            <a:endParaRPr lang="en-US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BCA912F-5126-EC42-A949-C9EF622B13C3}"/>
              </a:ext>
            </a:extLst>
          </p:cNvPr>
          <p:cNvSpPr/>
          <p:nvPr/>
        </p:nvSpPr>
        <p:spPr>
          <a:xfrm rot="3453639">
            <a:off x="8914400" y="5539619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80D299-20B9-5D43-A53F-D8B690DCCED8}"/>
              </a:ext>
            </a:extLst>
          </p:cNvPr>
          <p:cNvSpPr/>
          <p:nvPr/>
        </p:nvSpPr>
        <p:spPr>
          <a:xfrm>
            <a:off x="9513539" y="5139288"/>
            <a:ext cx="31286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Protein Structure Validation Suite (PSVS)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C38321-3E66-9746-B353-02CF52D54606}"/>
              </a:ext>
            </a:extLst>
          </p:cNvPr>
          <p:cNvSpPr/>
          <p:nvPr/>
        </p:nvSpPr>
        <p:spPr>
          <a:xfrm>
            <a:off x="9048318" y="6086764"/>
            <a:ext cx="157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Quality Report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D64371C-4030-0E48-9D74-A0DE06FCB3B5}"/>
              </a:ext>
            </a:extLst>
          </p:cNvPr>
          <p:cNvSpPr/>
          <p:nvPr/>
        </p:nvSpPr>
        <p:spPr>
          <a:xfrm>
            <a:off x="11565895" y="6458952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99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992401" y="1517069"/>
            <a:ext cx="10207198" cy="4823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FontTx/>
              <a:buChar char="-"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DECEF66-F274-D443-825E-84B62024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19" y="327547"/>
            <a:ext cx="10515600" cy="1325563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Second Iteration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F6BCACA-3B52-9C40-8062-83C41E3B782D}"/>
              </a:ext>
            </a:extLst>
          </p:cNvPr>
          <p:cNvSpPr/>
          <p:nvPr/>
        </p:nvSpPr>
        <p:spPr>
          <a:xfrm rot="12948753">
            <a:off x="7971362" y="4505480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04AADF-1C31-FE46-AC79-93077712F18E}"/>
              </a:ext>
            </a:extLst>
          </p:cNvPr>
          <p:cNvSpPr/>
          <p:nvPr/>
        </p:nvSpPr>
        <p:spPr>
          <a:xfrm>
            <a:off x="8219688" y="4897682"/>
            <a:ext cx="1883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Updated constraints file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86E02F7-EF23-F940-8BA0-8D9EE4B17317}"/>
              </a:ext>
            </a:extLst>
          </p:cNvPr>
          <p:cNvSpPr/>
          <p:nvPr/>
        </p:nvSpPr>
        <p:spPr>
          <a:xfrm rot="10800000">
            <a:off x="2844435" y="4850348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F01176-A43C-4C43-B62A-E74B2D010C5D}"/>
              </a:ext>
            </a:extLst>
          </p:cNvPr>
          <p:cNvSpPr/>
          <p:nvPr/>
        </p:nvSpPr>
        <p:spPr>
          <a:xfrm>
            <a:off x="1305161" y="4273802"/>
            <a:ext cx="2347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Initial bound model</a:t>
            </a:r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2792814-C28E-8E46-A96E-FE522F9C5A7F}"/>
              </a:ext>
            </a:extLst>
          </p:cNvPr>
          <p:cNvSpPr/>
          <p:nvPr/>
        </p:nvSpPr>
        <p:spPr>
          <a:xfrm>
            <a:off x="4041267" y="6249301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1F9A212-73FD-7944-B3EB-048A73BAAFC7}"/>
              </a:ext>
            </a:extLst>
          </p:cNvPr>
          <p:cNvSpPr/>
          <p:nvPr/>
        </p:nvSpPr>
        <p:spPr>
          <a:xfrm rot="5400000">
            <a:off x="2012174" y="4866505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A7A85F-C857-7D45-857C-EC873EDBB59B}"/>
              </a:ext>
            </a:extLst>
          </p:cNvPr>
          <p:cNvSpPr/>
          <p:nvPr/>
        </p:nvSpPr>
        <p:spPr>
          <a:xfrm>
            <a:off x="3776555" y="4633834"/>
            <a:ext cx="18461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Standard prepacking flags file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D23AB2-88F9-FC48-9851-6B239F673B3B}"/>
              </a:ext>
            </a:extLst>
          </p:cNvPr>
          <p:cNvSpPr/>
          <p:nvPr/>
        </p:nvSpPr>
        <p:spPr>
          <a:xfrm>
            <a:off x="1970031" y="2378102"/>
            <a:ext cx="1533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Truncate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C45F12F-EC9A-254A-8839-6F983844541D}"/>
              </a:ext>
            </a:extLst>
          </p:cNvPr>
          <p:cNvSpPr/>
          <p:nvPr/>
        </p:nvSpPr>
        <p:spPr>
          <a:xfrm rot="5400000">
            <a:off x="2007334" y="5588152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33B776-F7C1-1C4C-9D46-B22A1E8495FD}"/>
              </a:ext>
            </a:extLst>
          </p:cNvPr>
          <p:cNvSpPr/>
          <p:nvPr/>
        </p:nvSpPr>
        <p:spPr>
          <a:xfrm>
            <a:off x="458602" y="1466552"/>
            <a:ext cx="2007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Dermorphin-1 AlphaFold2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A22AED7-F908-704E-AA81-49F2C6DC11A0}"/>
              </a:ext>
            </a:extLst>
          </p:cNvPr>
          <p:cNvSpPr/>
          <p:nvPr/>
        </p:nvSpPr>
        <p:spPr>
          <a:xfrm rot="5400000">
            <a:off x="1110667" y="2436206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650C50-DF19-8148-A472-6AC459EFEE69}"/>
              </a:ext>
            </a:extLst>
          </p:cNvPr>
          <p:cNvSpPr/>
          <p:nvPr/>
        </p:nvSpPr>
        <p:spPr>
          <a:xfrm>
            <a:off x="360871" y="3186721"/>
            <a:ext cx="2379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</a:rPr>
              <a:t>Dermorphin</a:t>
            </a:r>
            <a:r>
              <a:rPr lang="en-US" dirty="0">
                <a:latin typeface="Century" panose="02040604050505020304" pitchFamily="18" charset="0"/>
              </a:rPr>
              <a:t> (80-86)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8FE976-FEB3-ED49-A12B-B9E63C281130}"/>
              </a:ext>
            </a:extLst>
          </p:cNvPr>
          <p:cNvSpPr/>
          <p:nvPr/>
        </p:nvSpPr>
        <p:spPr>
          <a:xfrm>
            <a:off x="683475" y="4782479"/>
            <a:ext cx="1393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Prepacking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C3361E-9CB3-1641-8F03-2ECF8ED8D140}"/>
              </a:ext>
            </a:extLst>
          </p:cNvPr>
          <p:cNvSpPr/>
          <p:nvPr/>
        </p:nvSpPr>
        <p:spPr>
          <a:xfrm>
            <a:off x="3502803" y="5843846"/>
            <a:ext cx="2039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entury" panose="02040604050505020304" pitchFamily="18" charset="0"/>
              </a:rPr>
              <a:t>FlexPepDock</a:t>
            </a:r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 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095441-632F-4D40-A239-91F319CC7A6D}"/>
              </a:ext>
            </a:extLst>
          </p:cNvPr>
          <p:cNvSpPr/>
          <p:nvPr/>
        </p:nvSpPr>
        <p:spPr>
          <a:xfrm>
            <a:off x="6783973" y="4790155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entury" panose="02040604050505020304" pitchFamily="18" charset="0"/>
              </a:rPr>
              <a:t>RosettaCM</a:t>
            </a:r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 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96EEDB-23A8-6043-BFE8-955FF24EDCF7}"/>
              </a:ext>
            </a:extLst>
          </p:cNvPr>
          <p:cNvSpPr/>
          <p:nvPr/>
        </p:nvSpPr>
        <p:spPr>
          <a:xfrm>
            <a:off x="5776747" y="5453343"/>
            <a:ext cx="157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Templates for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C2E45-546C-7444-A662-AEBD6C5A5C0E}"/>
              </a:ext>
            </a:extLst>
          </p:cNvPr>
          <p:cNvSpPr/>
          <p:nvPr/>
        </p:nvSpPr>
        <p:spPr>
          <a:xfrm>
            <a:off x="6678524" y="6160295"/>
            <a:ext cx="25233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3 unbound structures + AlphaFold2</a:t>
            </a:r>
            <a:endParaRPr lang="en-US" dirty="0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0362DE68-29CC-3046-A44B-911B019BC563}"/>
              </a:ext>
            </a:extLst>
          </p:cNvPr>
          <p:cNvSpPr/>
          <p:nvPr/>
        </p:nvSpPr>
        <p:spPr>
          <a:xfrm rot="16200000">
            <a:off x="6178652" y="4850348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207631-4A81-8A43-87E4-2E64118601D5}"/>
              </a:ext>
            </a:extLst>
          </p:cNvPr>
          <p:cNvSpPr/>
          <p:nvPr/>
        </p:nvSpPr>
        <p:spPr>
          <a:xfrm>
            <a:off x="4939167" y="1841144"/>
            <a:ext cx="17296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Filter based on lowest TRS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D8428F-585A-E04E-B6F6-33422E82C1FE}"/>
              </a:ext>
            </a:extLst>
          </p:cNvPr>
          <p:cNvSpPr/>
          <p:nvPr/>
        </p:nvSpPr>
        <p:spPr>
          <a:xfrm>
            <a:off x="2865214" y="1289728"/>
            <a:ext cx="15756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Best Unbound Structure</a:t>
            </a:r>
            <a:endParaRPr lang="en-US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BCA912F-5126-EC42-A949-C9EF622B13C3}"/>
              </a:ext>
            </a:extLst>
          </p:cNvPr>
          <p:cNvSpPr/>
          <p:nvPr/>
        </p:nvSpPr>
        <p:spPr>
          <a:xfrm rot="17730534">
            <a:off x="5279367" y="5648296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80D299-20B9-5D43-A53F-D8B690DCCED8}"/>
              </a:ext>
            </a:extLst>
          </p:cNvPr>
          <p:cNvSpPr/>
          <p:nvPr/>
        </p:nvSpPr>
        <p:spPr>
          <a:xfrm>
            <a:off x="8080247" y="851037"/>
            <a:ext cx="108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PSVS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C38321-3E66-9746-B353-02CF52D54606}"/>
              </a:ext>
            </a:extLst>
          </p:cNvPr>
          <p:cNvSpPr/>
          <p:nvPr/>
        </p:nvSpPr>
        <p:spPr>
          <a:xfrm>
            <a:off x="4820748" y="6170753"/>
            <a:ext cx="157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1 refined model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573BB3-D8A9-FE46-A166-C7E92AA75634}"/>
              </a:ext>
            </a:extLst>
          </p:cNvPr>
          <p:cNvSpPr/>
          <p:nvPr/>
        </p:nvSpPr>
        <p:spPr>
          <a:xfrm>
            <a:off x="9425702" y="6170752"/>
            <a:ext cx="2160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Disulfide constraints file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839657A9-C636-F244-AF84-BBCAFAE36A34}"/>
              </a:ext>
            </a:extLst>
          </p:cNvPr>
          <p:cNvSpPr/>
          <p:nvPr/>
        </p:nvSpPr>
        <p:spPr>
          <a:xfrm rot="5400000">
            <a:off x="3348496" y="2480180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F2FE11C5-E101-804D-BD0F-C61A49D81B27}"/>
              </a:ext>
            </a:extLst>
          </p:cNvPr>
          <p:cNvSpPr/>
          <p:nvPr/>
        </p:nvSpPr>
        <p:spPr>
          <a:xfrm rot="7746537">
            <a:off x="3348496" y="3761194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6B14F034-BE8D-EC42-926B-080AA81638AD}"/>
              </a:ext>
            </a:extLst>
          </p:cNvPr>
          <p:cNvSpPr/>
          <p:nvPr/>
        </p:nvSpPr>
        <p:spPr>
          <a:xfrm rot="3453639">
            <a:off x="878399" y="3748828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95941F-0436-2349-BB21-740CE5039154}"/>
              </a:ext>
            </a:extLst>
          </p:cNvPr>
          <p:cNvSpPr/>
          <p:nvPr/>
        </p:nvSpPr>
        <p:spPr>
          <a:xfrm>
            <a:off x="2987735" y="3217914"/>
            <a:ext cx="2379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Truncated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CB9063-835D-ED49-8CD4-1CCA06D8C937}"/>
              </a:ext>
            </a:extLst>
          </p:cNvPr>
          <p:cNvSpPr/>
          <p:nvPr/>
        </p:nvSpPr>
        <p:spPr>
          <a:xfrm>
            <a:off x="1643865" y="367146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HPEPDOCK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4D68D8F-983B-784E-8C97-9AE5D85D3DE3}"/>
              </a:ext>
            </a:extLst>
          </p:cNvPr>
          <p:cNvSpPr/>
          <p:nvPr/>
        </p:nvSpPr>
        <p:spPr>
          <a:xfrm>
            <a:off x="747841" y="5492077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Specified in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A21202-19D3-5C44-BBEE-526245139760}"/>
              </a:ext>
            </a:extLst>
          </p:cNvPr>
          <p:cNvSpPr/>
          <p:nvPr/>
        </p:nvSpPr>
        <p:spPr>
          <a:xfrm>
            <a:off x="821908" y="6191577"/>
            <a:ext cx="3029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Standard refine flags file</a:t>
            </a: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E8E03B24-8830-0141-9C48-D06727E6B555}"/>
              </a:ext>
            </a:extLst>
          </p:cNvPr>
          <p:cNvSpPr/>
          <p:nvPr/>
        </p:nvSpPr>
        <p:spPr>
          <a:xfrm rot="14495387">
            <a:off x="7193855" y="5613729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98413B-E408-CB4F-AEDF-C9D4372D0975}"/>
              </a:ext>
            </a:extLst>
          </p:cNvPr>
          <p:cNvSpPr/>
          <p:nvPr/>
        </p:nvSpPr>
        <p:spPr>
          <a:xfrm>
            <a:off x="10169256" y="4944510"/>
            <a:ext cx="21609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Add full atom constraint for a residue/chain pair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557E27F-DBBC-314D-9AC0-5782CD289144}"/>
              </a:ext>
            </a:extLst>
          </p:cNvPr>
          <p:cNvSpPr/>
          <p:nvPr/>
        </p:nvSpPr>
        <p:spPr>
          <a:xfrm rot="14307844">
            <a:off x="9609851" y="5634527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E235A4B-69DD-BA4C-986C-47AC3BF4F0C2}"/>
              </a:ext>
            </a:extLst>
          </p:cNvPr>
          <p:cNvSpPr/>
          <p:nvPr/>
        </p:nvSpPr>
        <p:spPr>
          <a:xfrm>
            <a:off x="6396354" y="3942397"/>
            <a:ext cx="157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1 full structure</a:t>
            </a:r>
            <a:endParaRPr lang="en-US" dirty="0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BD07C653-0E0F-904A-A376-C75CC4840F9C}"/>
              </a:ext>
            </a:extLst>
          </p:cNvPr>
          <p:cNvSpPr/>
          <p:nvPr/>
        </p:nvSpPr>
        <p:spPr>
          <a:xfrm rot="16200000">
            <a:off x="6844138" y="3409847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46FA0-7D19-9649-BC9F-22182A56FB3F}"/>
              </a:ext>
            </a:extLst>
          </p:cNvPr>
          <p:cNvSpPr/>
          <p:nvPr/>
        </p:nvSpPr>
        <p:spPr>
          <a:xfrm>
            <a:off x="7442828" y="3465433"/>
            <a:ext cx="2039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entury" panose="02040604050505020304" pitchFamily="18" charset="0"/>
              </a:rPr>
              <a:t>FlexPepDock</a:t>
            </a:r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 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5F46DD7-B80F-5D49-ACB0-DB35C308882C}"/>
              </a:ext>
            </a:extLst>
          </p:cNvPr>
          <p:cNvSpPr/>
          <p:nvPr/>
        </p:nvSpPr>
        <p:spPr>
          <a:xfrm>
            <a:off x="6237191" y="2562768"/>
            <a:ext cx="1734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10 refined bound models</a:t>
            </a:r>
            <a:endParaRPr lang="en-US" dirty="0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1AF9C5F3-3A3E-D348-BB0F-A3CAF739A9E9}"/>
              </a:ext>
            </a:extLst>
          </p:cNvPr>
          <p:cNvSpPr/>
          <p:nvPr/>
        </p:nvSpPr>
        <p:spPr>
          <a:xfrm rot="16200000">
            <a:off x="6854973" y="1989987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7F47FB0E-E7BD-D849-8FE6-62CF6F872ABD}"/>
              </a:ext>
            </a:extLst>
          </p:cNvPr>
          <p:cNvSpPr/>
          <p:nvPr/>
        </p:nvSpPr>
        <p:spPr>
          <a:xfrm>
            <a:off x="8161168" y="1252764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D242A15-F56F-3E4C-BD89-0C2F0444FDF6}"/>
              </a:ext>
            </a:extLst>
          </p:cNvPr>
          <p:cNvSpPr/>
          <p:nvPr/>
        </p:nvSpPr>
        <p:spPr>
          <a:xfrm>
            <a:off x="6350813" y="1080016"/>
            <a:ext cx="157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Best Bound Structure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899C39A-15EA-C04E-AD52-29DAF9D6487E}"/>
              </a:ext>
            </a:extLst>
          </p:cNvPr>
          <p:cNvSpPr/>
          <p:nvPr/>
        </p:nvSpPr>
        <p:spPr>
          <a:xfrm>
            <a:off x="8775206" y="1080016"/>
            <a:ext cx="157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Quality Report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D353C2-155A-0F4D-91F1-ED7548164A3D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218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C68CAF-E631-CD4E-A3E9-01E4FACB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69900"/>
            <a:ext cx="10693400" cy="591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C5E29-7399-C546-AA6B-63B23394A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5619" y="-350838"/>
            <a:ext cx="8420762" cy="23876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Lucida Console" panose="020B0609040504020204" pitchFamily="49" charset="0"/>
              </a:rPr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B0F79F-DD2C-7A4D-8630-7F7B4772940B}"/>
              </a:ext>
            </a:extLst>
          </p:cNvPr>
          <p:cNvSpPr/>
          <p:nvPr/>
        </p:nvSpPr>
        <p:spPr>
          <a:xfrm>
            <a:off x="9446209" y="6018768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PDB ID: 4V3P</a:t>
            </a:r>
          </a:p>
        </p:txBody>
      </p:sp>
      <p:pic>
        <p:nvPicPr>
          <p:cNvPr id="4" name="Picture 3" descr="Shape, arrow&#10;&#10;Description automatically generated">
            <a:extLst>
              <a:ext uri="{FF2B5EF4-FFF2-40B4-BE49-F238E27FC236}">
                <a16:creationId xmlns:a16="http://schemas.microsoft.com/office/drawing/2014/main" id="{7BD80D76-B83C-7E4D-A23C-A07D267205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46" b="97479" l="9669" r="93118">
                        <a14:foregroundMark x1="18728" y1="93382" x2="18728" y2="93382"/>
                        <a14:foregroundMark x1="18467" y1="97689" x2="18467" y2="97689"/>
                        <a14:foregroundMark x1="30662" y1="62080" x2="30662" y2="62080"/>
                        <a14:foregroundMark x1="81185" y1="6828" x2="81185" y2="6828"/>
                        <a14:foregroundMark x1="87631" y1="3992" x2="87631" y2="3992"/>
                        <a14:foregroundMark x1="78571" y1="3256" x2="78571" y2="3256"/>
                        <a14:foregroundMark x1="90331" y1="22794" x2="90331" y2="22794"/>
                        <a14:foregroundMark x1="93118" y1="19433" x2="93118" y2="19433"/>
                        <a14:foregroundMark x1="78571" y1="21954" x2="78571" y2="21954"/>
                        <a14:foregroundMark x1="82056" y1="30672" x2="82056" y2="30672"/>
                        <a14:backgroundMark x1="64721" y1="29517" x2="64721" y2="29517"/>
                        <a14:backgroundMark x1="79181" y1="21534" x2="79181" y2="21534"/>
                        <a14:backgroundMark x1="76829" y1="24895" x2="76829" y2="24895"/>
                        <a14:backgroundMark x1="86585" y1="17017" x2="86585" y2="17017"/>
                        <a14:backgroundMark x1="73258" y1="32563" x2="73258" y2="32563"/>
                        <a14:backgroundMark x1="67509" y1="29727" x2="67509" y2="29727"/>
                        <a14:backgroundMark x1="71429" y1="33508" x2="71429" y2="33508"/>
                        <a14:backgroundMark x1="58537" y1="64706" x2="58537" y2="64706"/>
                        <a14:backgroundMark x1="29617" y1="76261" x2="29617" y2="76261"/>
                        <a14:backgroundMark x1="32056" y1="79622" x2="32056" y2="79622"/>
                        <a14:backgroundMark x1="55575" y1="59769" x2="55575" y2="59769"/>
                        <a14:backgroundMark x1="60105" y1="51366" x2="60105" y2="51366"/>
                        <a14:backgroundMark x1="54181" y1="45063" x2="54181" y2="45063"/>
                        <a14:backgroundMark x1="63240" y1="29412" x2="63240" y2="29412"/>
                        <a14:backgroundMark x1="82230" y1="29727" x2="82230" y2="29727"/>
                        <a14:backgroundMark x1="82578" y1="29202" x2="82578" y2="292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318298">
            <a:off x="1259216" y="-197852"/>
            <a:ext cx="9416332" cy="78086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951902-83E2-7749-B589-9FB177032DD7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860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in&#10;&#10;Description automatically generated">
            <a:extLst>
              <a:ext uri="{FF2B5EF4-FFF2-40B4-BE49-F238E27FC236}">
                <a16:creationId xmlns:a16="http://schemas.microsoft.com/office/drawing/2014/main" id="{DAE66A75-A16F-494A-9E14-32390558C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46" y="0"/>
            <a:ext cx="3303854" cy="6858000"/>
          </a:xfrm>
          <a:prstGeom prst="rect">
            <a:avLst/>
          </a:prstGeom>
        </p:spPr>
      </p:pic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599800BF-E46F-ED45-8B1A-72C1E18B4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05"/>
          <a:stretch/>
        </p:blipFill>
        <p:spPr>
          <a:xfrm>
            <a:off x="293686" y="885307"/>
            <a:ext cx="3866100" cy="59726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5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Unbound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24C92EF-F32A-E44C-9BAB-63E3F77B2D13}"/>
              </a:ext>
            </a:extLst>
          </p:cNvPr>
          <p:cNvSpPr txBox="1">
            <a:spLocks/>
          </p:cNvSpPr>
          <p:nvPr/>
        </p:nvSpPr>
        <p:spPr>
          <a:xfrm>
            <a:off x="4702655" y="1956453"/>
            <a:ext cx="3771153" cy="10731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Alignment of 3 Unbound models with AlphaFold2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22AFA05-51F4-9C4E-A789-5F30416FDAEC}"/>
              </a:ext>
            </a:extLst>
          </p:cNvPr>
          <p:cNvSpPr/>
          <p:nvPr/>
        </p:nvSpPr>
        <p:spPr>
          <a:xfrm>
            <a:off x="8671324" y="2151632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F33EB2-4268-124B-88A3-18FB658B863F}"/>
              </a:ext>
            </a:extLst>
          </p:cNvPr>
          <p:cNvSpPr txBox="1">
            <a:spLocks/>
          </p:cNvSpPr>
          <p:nvPr/>
        </p:nvSpPr>
        <p:spPr>
          <a:xfrm>
            <a:off x="5415831" y="5557645"/>
            <a:ext cx="3771153" cy="1073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Best Unbound Model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F091A7DE-F28A-D342-A926-D014F44F9DC0}"/>
              </a:ext>
            </a:extLst>
          </p:cNvPr>
          <p:cNvSpPr/>
          <p:nvPr/>
        </p:nvSpPr>
        <p:spPr>
          <a:xfrm rot="10800000">
            <a:off x="4458625" y="557608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A62A1E-9997-1C44-ADD1-E5C82D557BCB}"/>
              </a:ext>
            </a:extLst>
          </p:cNvPr>
          <p:cNvSpPr/>
          <p:nvPr/>
        </p:nvSpPr>
        <p:spPr>
          <a:xfrm>
            <a:off x="11505162" y="644608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82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Lucida Console" panose="020B0609040504020204" pitchFamily="49" charset="0"/>
              </a:rPr>
              <a:t>mTM</a:t>
            </a:r>
            <a:r>
              <a:rPr lang="en-US" dirty="0">
                <a:latin typeface="Lucida Console" panose="020B0609040504020204" pitchFamily="49" charset="0"/>
              </a:rPr>
              <a:t>-Align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992401" y="1517069"/>
            <a:ext cx="10207198" cy="4823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FontTx/>
              <a:buChar char="-"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4EC077F-6AA7-1547-8C29-8CA4DFB0A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88" y="1517069"/>
            <a:ext cx="5051212" cy="5254617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01CADE7-F30E-0349-B88A-7D37CC3C3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68" y="1301285"/>
            <a:ext cx="5484506" cy="52546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405599-60E7-A349-B7F0-96ECEE850A8E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405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51BFE855-9C85-764B-A864-8050F648C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154" y="0"/>
            <a:ext cx="3967695" cy="6858000"/>
          </a:xfrm>
          <a:prstGeom prst="rect">
            <a:avLst/>
          </a:prstGeom>
        </p:spPr>
      </p:pic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8025F342-8828-114A-90C0-3F28FBB17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18" y="624935"/>
            <a:ext cx="3956193" cy="6233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5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Bound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24C92EF-F32A-E44C-9BAB-63E3F77B2D13}"/>
              </a:ext>
            </a:extLst>
          </p:cNvPr>
          <p:cNvSpPr txBox="1">
            <a:spLocks/>
          </p:cNvSpPr>
          <p:nvPr/>
        </p:nvSpPr>
        <p:spPr>
          <a:xfrm>
            <a:off x="4739036" y="1508484"/>
            <a:ext cx="3771153" cy="10731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Alignment of HPEPDOCK, best bound, best unbound models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22AFA05-51F4-9C4E-A789-5F30416FDAEC}"/>
              </a:ext>
            </a:extLst>
          </p:cNvPr>
          <p:cNvSpPr/>
          <p:nvPr/>
        </p:nvSpPr>
        <p:spPr>
          <a:xfrm>
            <a:off x="8524105" y="1508484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F33EB2-4268-124B-88A3-18FB658B863F}"/>
              </a:ext>
            </a:extLst>
          </p:cNvPr>
          <p:cNvSpPr txBox="1">
            <a:spLocks/>
          </p:cNvSpPr>
          <p:nvPr/>
        </p:nvSpPr>
        <p:spPr>
          <a:xfrm>
            <a:off x="5415831" y="5557645"/>
            <a:ext cx="3771153" cy="1073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Best Bound Model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F091A7DE-F28A-D342-A926-D014F44F9DC0}"/>
              </a:ext>
            </a:extLst>
          </p:cNvPr>
          <p:cNvSpPr/>
          <p:nvPr/>
        </p:nvSpPr>
        <p:spPr>
          <a:xfrm rot="10800000">
            <a:off x="4458625" y="557608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49D10-2253-7447-A603-1C79D92888BF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164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341E3F40-8CC5-EC4D-9C89-EB5A48F33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51" y="2436965"/>
            <a:ext cx="4146558" cy="4421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27A98F-1F1E-1546-932D-D82E01DB5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7" r="5387"/>
          <a:stretch/>
        </p:blipFill>
        <p:spPr>
          <a:xfrm>
            <a:off x="0" y="2107781"/>
            <a:ext cx="4531058" cy="4750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5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Bound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24C92EF-F32A-E44C-9BAB-63E3F77B2D13}"/>
              </a:ext>
            </a:extLst>
          </p:cNvPr>
          <p:cNvSpPr txBox="1">
            <a:spLocks/>
          </p:cNvSpPr>
          <p:nvPr/>
        </p:nvSpPr>
        <p:spPr>
          <a:xfrm>
            <a:off x="356798" y="1226433"/>
            <a:ext cx="3771153" cy="1073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Alignment of 10 bound conformations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F091A7DE-F28A-D342-A926-D014F44F9DC0}"/>
              </a:ext>
            </a:extLst>
          </p:cNvPr>
          <p:cNvSpPr/>
          <p:nvPr/>
        </p:nvSpPr>
        <p:spPr>
          <a:xfrm rot="5400000">
            <a:off x="1165024" y="2266277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F3992F-656A-6943-A0EA-72FAB0AB3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571" y="2816381"/>
            <a:ext cx="3599429" cy="404161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41909C-F4AF-1D42-8E4D-73201CB2360D}"/>
              </a:ext>
            </a:extLst>
          </p:cNvPr>
          <p:cNvSpPr txBox="1">
            <a:spLocks/>
          </p:cNvSpPr>
          <p:nvPr/>
        </p:nvSpPr>
        <p:spPr>
          <a:xfrm>
            <a:off x="6252504" y="353167"/>
            <a:ext cx="5261154" cy="2298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Residue pairs found n proximity using Chimera: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TRP216 –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" panose="02040604050505020304" pitchFamily="18" charset="0"/>
              </a:rPr>
              <a:t>TYR1</a:t>
            </a: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     ASP28 –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" panose="02040604050505020304" pitchFamily="18" charset="0"/>
              </a:rPr>
              <a:t>TYR5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ARG199 – PRO6    PHE209 – </a:t>
            </a:r>
            <a:r>
              <a:rPr lang="en-US" sz="2400" dirty="0">
                <a:solidFill>
                  <a:srgbClr val="92D050"/>
                </a:solidFill>
                <a:latin typeface="Century" panose="02040604050505020304" pitchFamily="18" charset="0"/>
              </a:rPr>
              <a:t>PHE3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TYR136 –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" panose="02040604050505020304" pitchFamily="18" charset="0"/>
              </a:rPr>
              <a:t>TYR1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22AFA05-51F4-9C4E-A789-5F30416FDAEC}"/>
              </a:ext>
            </a:extLst>
          </p:cNvPr>
          <p:cNvSpPr/>
          <p:nvPr/>
        </p:nvSpPr>
        <p:spPr>
          <a:xfrm rot="5400000">
            <a:off x="8553897" y="2929128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BDD58E-464A-6F45-908B-2814C25EFFDD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219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DB ID: 7R81">
            <a:extLst>
              <a:ext uri="{FF2B5EF4-FFF2-40B4-BE49-F238E27FC236}">
                <a16:creationId xmlns:a16="http://schemas.microsoft.com/office/drawing/2014/main" id="{FDAF9F13-D378-E046-9924-AA27094E9A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83" y="0"/>
            <a:ext cx="654681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37CC0-2713-414D-BBCB-4EA701C23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363210"/>
            <a:ext cx="10515600" cy="4351338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Background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Methods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Results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References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E7CDB1-05D8-334C-8F4F-FF50FB7D2D92}"/>
              </a:ext>
            </a:extLst>
          </p:cNvPr>
          <p:cNvSpPr/>
          <p:nvPr/>
        </p:nvSpPr>
        <p:spPr>
          <a:xfrm>
            <a:off x="10489290" y="6488668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PDB ID: 7R81</a:t>
            </a:r>
          </a:p>
        </p:txBody>
      </p:sp>
    </p:spTree>
    <p:extLst>
      <p:ext uri="{BB962C8B-B14F-4D97-AF65-F5344CB8AC3E}">
        <p14:creationId xmlns:p14="http://schemas.microsoft.com/office/powerpoint/2010/main" val="2712588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Lucida Console" panose="020B0609040504020204" pitchFamily="49" charset="0"/>
              </a:rPr>
              <a:t>StralCP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992401" y="1517069"/>
            <a:ext cx="10207198" cy="4823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FontTx/>
              <a:buChar char="-"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3D1CB3-1130-9E41-919D-58D259CFA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22" y="1027906"/>
            <a:ext cx="6400800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A45086-FF10-1248-8703-036D3B5C9801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587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72" y="8749"/>
            <a:ext cx="10515600" cy="1325563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Quality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BFED752-0589-CC44-99DB-774FDDB18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823" y="568932"/>
            <a:ext cx="5355532" cy="3648456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930E81F-BFC8-0640-B551-31EB30709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784" y="1771464"/>
            <a:ext cx="3282628" cy="2008772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1B5132D0-5F82-7947-908C-CF3FAE87D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314" y="4536468"/>
            <a:ext cx="7569200" cy="1752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0D3A6-A827-F04B-B980-41805CA71C7E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283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Concluding Thoughts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838199" y="1787270"/>
            <a:ext cx="11089943" cy="4968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Model quality is not bad but not good either</a:t>
            </a:r>
          </a:p>
          <a:p>
            <a:pPr>
              <a:buBlip>
                <a:blip r:embed="rId2"/>
              </a:buBlip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Loops did not significantly relocate 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  <a:sym typeface="Wingdings" pitchFamily="2" charset="2"/>
              </a:rPr>
              <a:t> problematic binding?</a:t>
            </a:r>
          </a:p>
          <a:p>
            <a:pPr>
              <a:buBlip>
                <a:blip r:embed="rId2"/>
              </a:buBlip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  <a:sym typeface="Wingdings" pitchFamily="2" charset="2"/>
            </a:endParaRPr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Involved residues congruent with literature</a:t>
            </a:r>
          </a:p>
          <a:p>
            <a:pPr>
              <a:buBlip>
                <a:blip r:embed="rId2"/>
              </a:buBlip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 Future Recommendations:</a:t>
            </a:r>
          </a:p>
          <a:p>
            <a:pPr lvl="1"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Better PDB cleaning, constraints, and sampling</a:t>
            </a:r>
          </a:p>
          <a:p>
            <a:pPr lvl="1"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Incorporating biological data and MD simulations</a:t>
            </a:r>
          </a:p>
          <a:p>
            <a:pPr lvl="1"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Consideration of D-ALA2, DOR’s Na</a:t>
            </a:r>
            <a:r>
              <a:rPr lang="en-US" baseline="30000" dirty="0">
                <a:solidFill>
                  <a:schemeClr val="bg1"/>
                </a:solidFill>
                <a:latin typeface="Century" panose="02040604050505020304" pitchFamily="18" charset="0"/>
              </a:rPr>
              <a:t>+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, and PTMs</a:t>
            </a:r>
          </a:p>
          <a:p>
            <a:pPr lvl="1"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Comparison to other ligands, receptors, or oligomers of same receptor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38A648-0CFE-2542-9EDB-082DCEE17139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120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523733" y="1207476"/>
            <a:ext cx="11144534" cy="4443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Allouche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S., Noble, F., &amp; Marie, N. (2014). Opioid receptor desensitization: mechanisms and its link to tolerance. Frontiers in pharmacology, 5, 280.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Apweiler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R.,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Bairoch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A., Wu, C. H., Barker, W. C.,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Boeckmann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Ferro, S., ... &amp; Yeh, L. S. L. (2004).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UniProt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: the universal protein knowledgebase. Nucleic acids research, 32(suppl_1), D115-D119.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Badaczewska-Dawid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 E., Kmiecik, S.,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Koliński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 (2021). Docking of peptides to GPCRs using a combination of CABS-dock with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FlexPepDock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refinement. Briefings in bioinformatics, 22(3), bbaa109.acids research, 46(W1), W443-W450.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Bender, B. J.,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Vortmeier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Ernicke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Bosse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M., Kaiser, A., Els-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Heindl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S., ...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Huster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D. (2019). Structural model of ghrelin bound to its G protein coupled receptor. Structure, 27(3), 537-544.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Bhattacharya, A.,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Tejero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R.,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Montelione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 T. (2007). Evaluating protein structures determined by structural genomics consortia. Proteins: Structure, Function, and Bioinformatics, 66(4), 778-795.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Broccardo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Erspamer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V.,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Falconieri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Improta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Linari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Melchiorri, P.,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Montecucchi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P. C. (1981). Pharmacological data on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dermorphins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 new class of potent opioid peptides from amphibian skin. British journal of pharmacology, 73(3), 625-631.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Burley, S. K.,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Kurisu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Markley, J. L., Nakamura, H.,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Velankar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S., Berman, H. M., ...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Trewhella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J. (2017). PDB-Dev: a prototype system for depositing integrative/hybrid structural models. Structure, 25(9), 1317-1318.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3FFB5E-A0FB-D444-8536-E3FFFFD69DDB}"/>
              </a:ext>
            </a:extLst>
          </p:cNvPr>
          <p:cNvSpPr txBox="1">
            <a:spLocks/>
          </p:cNvSpPr>
          <p:nvPr/>
        </p:nvSpPr>
        <p:spPr>
          <a:xfrm>
            <a:off x="52373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References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4C4339-A37E-F244-AA7E-5BDFFDCA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84D193-DC4D-C24F-8296-E0A7EEAC3552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332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523733" y="1207476"/>
            <a:ext cx="11266796" cy="4443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Chu Sin Chung, P. C., and Kieffer, B. L. (2013). Delta opioid receptors in brain function and diseases.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Pharmacol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Ther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140, 112–120. doi:10.1016/j.pharmthera.2013.06.003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Claff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T., Yu, J.,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Blais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V., Patel, N., Martin, C., Wu, L., ... &amp; Stevens, R. C. (2019). Elucidating the active </a:t>
            </a:r>
            <a:r>
              <a:rPr lang="el-GR" sz="1800" dirty="0">
                <a:solidFill>
                  <a:schemeClr val="bg1"/>
                </a:solidFill>
                <a:latin typeface="Century" panose="02040604050505020304" pitchFamily="18" charset="0"/>
              </a:rPr>
              <a:t>δ-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opioid receptor crystal structure with peptide and small-molecule agonists. Science advances, 5(11), eaax9115.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Das, R., &amp; Baker, D. (2008). Macromolecular modeling with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rosetta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Annu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Rev.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Biochem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., 77, 363-382.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DeLano, W. L. (2002).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PyMOL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Dong, R., Pan, S., Peng, Z., Zhang, Y., &amp; Yang, J. (2018).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mTM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-align: a server for fast protein structure database search and multiple protein structure alignment. Nucleic acids research, 46(W1), W380-W386.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Dong, R., Peng, Z., Zhang, Y., &amp; Yang, J. (2018).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mTM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-align: an algorithm for fast and accurate multiple protein structure alignment. Bioinformatics, 34(10), 1719-1725.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D.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Sehnal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Bittrich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 Deshpande, R.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Svobodov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., K.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Berka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V.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Bazgier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Velankar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S.K. Burley, J.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Koča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A.S. Rose (2021) Mol* Viewer: modern web app for 3D visualization and analysis of large biomolecular structures. Nucleic Acids Research.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doi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: 10.1093/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nar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/gkab314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Fenalti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Giguere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P. M.,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Katritch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V., Huang, X. P., Thompson, A. A.,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Cherezov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V., ... &amp; Stevens, R. C. (2014). Molecular control of </a:t>
            </a:r>
            <a:r>
              <a:rPr lang="el-GR" sz="1800" dirty="0">
                <a:solidFill>
                  <a:schemeClr val="bg1"/>
                </a:solidFill>
                <a:latin typeface="Century" panose="02040604050505020304" pitchFamily="18" charset="0"/>
              </a:rPr>
              <a:t>δ-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opioid receptor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signalling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Nature, 506(7487), 191-196.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A5FD4C-9D19-5741-91BC-6D471E0975F3}"/>
              </a:ext>
            </a:extLst>
          </p:cNvPr>
          <p:cNvSpPr txBox="1">
            <a:spLocks/>
          </p:cNvSpPr>
          <p:nvPr/>
        </p:nvSpPr>
        <p:spPr>
          <a:xfrm>
            <a:off x="52373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References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1C217B-4244-8246-AA34-BCC1FCF8F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0D6D1F-557B-BD45-8AC5-C7F7EE2DA42B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136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523733" y="1207476"/>
            <a:ext cx="11377115" cy="4443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Fenalti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Zatsepin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N. A.,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Betti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C.,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Giguere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P., Han, G. W.,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Ishchenko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A., ...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Cherezov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V. (2015). Structural basis for bifunctional peptide recognition at human </a:t>
            </a:r>
            <a:r>
              <a:rPr lang="el-GR" sz="1800" dirty="0">
                <a:solidFill>
                  <a:schemeClr val="bg1"/>
                </a:solidFill>
                <a:latin typeface="Century" panose="02040604050505020304" pitchFamily="18" charset="0"/>
              </a:rPr>
              <a:t>δ-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opioid receptor. Nature structural &amp; molecular biology, 22(3), 265-268.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Gav.riaux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-Ruff, C., and Kieffer, B. L. (2011). Delta opioid receptor analgesia: recent contributions from pharmacology and molecular approaches.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Behav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Pharmacol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22, 405–414.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doi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: 10.1097/fbp.0b013e32834a1f2c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Goldenberg, D. L. (2010b). The interface of pain and mood disturbances in the rheumatic diseases. Semin. Arthritis Rheum. 40, 15–31.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doi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: 10.1016/j.semarthrit.2008.11.005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Greife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Felekyan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S., Ma, Q.,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Gertzen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C. G.,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Spomer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L.,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Dimura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M., ... &amp; Seidel, C. A. (2016). Structural assemblies of the di-and oligomeric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Gprotein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coupled receptor TGR5 in live cells: an MFIS-FRET and integrative modelling study. Scientific reports, 6(1), 1-16.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H.M. Berman, J. Westbrook, Z. Feng, G. Gilliland, T.N. Bhat, H.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Weissig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I.N.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Shindyalov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P.E.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Bourne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(2000) The Protein Data Bank Nucleic Acids Research, 28: 235-242.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H.M. Berman, K. Henrick, H. Nakamura (2003) Announcing the worldwide Protein Data Bank Nature Structural Biology 10 (12): 980.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www.wwpdb.org</a:t>
            </a:r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Jumper, J., Evans, R.,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Pritzel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A., Green, T.,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Figurnov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Ronneberger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O., ... &amp; Hassabis, D. (2021). Highly accurate protein structure prediction with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AlphaFold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Nature, 596(7873), 583-589. https://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doi.org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/10.1038/s41586-021-03819-2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18D63B-D583-644E-BBAF-2E9C06F3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A55ACB-4DBA-E548-B31D-2FC2E5B8CC4A}"/>
              </a:ext>
            </a:extLst>
          </p:cNvPr>
          <p:cNvSpPr txBox="1">
            <a:spLocks/>
          </p:cNvSpPr>
          <p:nvPr/>
        </p:nvSpPr>
        <p:spPr>
          <a:xfrm>
            <a:off x="52373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References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5193A7-7C5D-CA4C-A956-B875402E38A0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964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523733" y="1207476"/>
            <a:ext cx="11144534" cy="4443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Pettersen, E. F., Goddard, T. D., Huang, C. C., Couch, G. S., Greenblatt, D. M., Meng, E. C., &amp; Ferrin, T. E. (2004). UCSF Chimera—a visualization system for exploratory research and analysis. Journal of computational chemistry, 25(13), 1605-1612.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Kastin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 (Ed.). (2013). Handbook of biologically active peptides. Academic press.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Kurcinski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Badaczewska-Dawid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A., Kolinski, M., Kolinski, A., &amp; Kmiecik, S. (2020). Flexible docking of peptides to proteins using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CABSdock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Protein Science, 29(1), 211-222.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Lazarus, L. H., Wilson, W. E.,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Guglietta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A., &amp; De Castiglione, R. (1990).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Dermorphin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interaction with rat brain opioid receptors: involvement of hydrophobic sites in the binding domain. Molecular pharmacology, 37(6), 886-892.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Leelananda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 P.,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Lindert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 (2017). Iterative molecular dynamics–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rosetta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membrane protein structure refinement guided by cryo-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em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densities. Journal of chemical theory and computation, 13(10), 5131-5145.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London, N.,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Raveh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Cohen, E.,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Fathi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Schueler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-Furman, O. (2011). Rosetta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FlexPepDock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web server—high resolution modeling of peptide–protein interactions. Nucleic acids research, 39(suppl_2), W249-W253.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Patra, M. C., Kumar, K., Pasha, S., &amp; Chopra, M. (2012). Comparative modeling of human kappa opioid receptor and docking analysis with the peptide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YFa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Journal of Molecular Graphics and Modelling, 33, 44-51.</a:t>
            </a:r>
          </a:p>
          <a:p>
            <a:pPr algn="just"/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FF88C5-9BA9-8649-AFCB-EAFE817CB817}"/>
              </a:ext>
            </a:extLst>
          </p:cNvPr>
          <p:cNvSpPr txBox="1">
            <a:spLocks/>
          </p:cNvSpPr>
          <p:nvPr/>
        </p:nvSpPr>
        <p:spPr>
          <a:xfrm>
            <a:off x="52373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References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C3D4F1-89A8-A44D-988B-8F1A06A7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49C97D-3897-1341-B010-19D0A55946E2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587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448670" y="1207476"/>
            <a:ext cx="11294660" cy="4443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Quirion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Bergeron, F.,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Blais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V., &amp; Gendron, L. (2020). The delta-opioid receptor; a target for the treatment of pain. Frontiers in Molecular Neuroscience, 13, 52.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Raveh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London, N.,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Schueler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-Furman, O. (2010). Sub-angstrom modeling of complexes between flexible peptides and globular proteins. Proteins: Structure, Function, and Bioinformatics, 78(9), 2029-2040.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Raveh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London, N., Zimmerman, L.,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Schueler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-Furman, O. (2011). Rosetta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FlexPepDock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ab-initio: simultaneous folding, docking and refinement of peptides onto their receptors.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PloS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one, 6(4), e18934.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Rohl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C. A., Strauss, C. E.,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Misura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K. M., &amp; Baker, D. (2004). Protein structure prediction using Rosetta. In Methods in enzymology (Vol. 383, pp. 66-93). Academic Press.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Sievers, F., &amp; Higgins, D. G. (2014).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Clustal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omega. Current protocols in bioinformatics, 48(1), 3-13.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Sievers, F., &amp; Higgins, D. G. (2014).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Clustal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Omega, accurate alignment of very large numbers of sequences. In Multiple sequence alignment methods (pp.105-116). Humana Press, Totowa, NJ.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Ślusarz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 J. (2011). Molecular modeling study of the opioid receptor interactions with series of cyclic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deltorphin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analogues. Journal of Peptide Science, 17(8), 554-564.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Song, Y.,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DiMaio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F., Wang, R. Y. R., Kim, D., Miles, C., Brunette, T. J., ... &amp; Baker, D. (2013). High-resolution comparative modeling with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RosettaCM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Structure, 21(10), 1735-1742.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 algn="just">
              <a:buNone/>
            </a:pPr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057F40-DB59-DE41-A3D2-A3781B91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96B7E4-3FE2-054A-ADCC-D1DA53E64BC6}"/>
              </a:ext>
            </a:extLst>
          </p:cNvPr>
          <p:cNvSpPr txBox="1">
            <a:spLocks/>
          </p:cNvSpPr>
          <p:nvPr/>
        </p:nvSpPr>
        <p:spPr>
          <a:xfrm>
            <a:off x="52373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5C471-D1BD-164F-B5E6-CECFBBCC6111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268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523733" y="1207476"/>
            <a:ext cx="11144534" cy="4443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Tsirigos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K. D., Peters, C., Shu, N.,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K.ll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L.,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Elofsson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 (2015). The TOPCONS web server for consensus prediction of membrane protein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topologyand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signal peptides. Nucleic acids research, 43(W1), W401-W407.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Vats, I. D., Dolt, K. S., Kumar, K.,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Karar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J., Nath, M., Mohan, A., ... &amp; Pasha, S. (2008).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YFa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 chimeric opioid peptide, induces kappa-specific antinociception with no tolerance development during 6 days of chronic treatment. Journal of neuroscience research, 86(7), 1599-1607.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Viklund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H.,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Elofsson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 (2008). OCTOPUS: improving topology prediction by two-track ANN-based preference scores and an extended topological grammar. Bioinformatics, 24(15), 1662-1668.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Zemla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Geisbrecht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Smith, J., Lam, M., Kirkpatrick, B., Wagner, M., ... &amp; Zhou, C. E. (2007). STRALCP—structure alignment-based clustering of proteins. Nucleic acids research, 35(22), e150-e150.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Zhou, P.,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Jin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Li, H., &amp; Huang, S. Y. (2018). HPEPDOCK: a web server for blind peptide–protein docking based on a hierarchical algorithm. Nucleic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Zhou, P., Li, B., Yan, Y.,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Jin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Wang, L., &amp; Huang, S. Y. (2018). Hierarchical flexible peptide docking by conformer generation and ensemble docking of peptides. Journal of Chemical Information and Modeling, 58(6), 1292-1302.</a:t>
            </a:r>
          </a:p>
          <a:p>
            <a:pPr algn="just"/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8577B0-9DE7-B64C-B4DF-4749B792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6A75F4-B2B2-6B45-A017-1659A192A9E6}"/>
              </a:ext>
            </a:extLst>
          </p:cNvPr>
          <p:cNvSpPr txBox="1">
            <a:spLocks/>
          </p:cNvSpPr>
          <p:nvPr/>
        </p:nvSpPr>
        <p:spPr>
          <a:xfrm>
            <a:off x="52373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Lucida Console" panose="020B0609040504020204" pitchFamily="49" charset="0"/>
              </a:rPr>
              <a:t>References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0F834-BABE-AD4B-8AA4-781B79E502C8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486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C68CAF-E631-CD4E-A3E9-01E4FACB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69900"/>
            <a:ext cx="10693400" cy="591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C5E29-7399-C546-AA6B-63B23394A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419" y="-333482"/>
            <a:ext cx="11483162" cy="23876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Lucida Console" panose="020B0609040504020204" pitchFamily="49" charset="0"/>
              </a:rPr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7BB43-F081-7F4D-B0B2-AECAC09D3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06" b="98246" l="4433" r="95213">
                        <a14:foregroundMark x1="7447" y1="50376" x2="7447" y2="50376"/>
                        <a14:foregroundMark x1="65603" y1="93734" x2="65603" y2="93734"/>
                        <a14:foregroundMark x1="67730" y1="98246" x2="67730" y2="98246"/>
                        <a14:foregroundMark x1="90071" y1="84962" x2="90071" y2="84962"/>
                        <a14:foregroundMark x1="92021" y1="58145" x2="92021" y2="58145"/>
                        <a14:foregroundMark x1="92021" y1="46115" x2="92021" y2="46115"/>
                        <a14:foregroundMark x1="94504" y1="54887" x2="94504" y2="54887"/>
                        <a14:foregroundMark x1="94681" y1="55388" x2="94681" y2="55388"/>
                        <a14:foregroundMark x1="95035" y1="54637" x2="95035" y2="54637"/>
                        <a14:foregroundMark x1="61702" y1="6516" x2="61702" y2="6516"/>
                        <a14:foregroundMark x1="41844" y1="5764" x2="41844" y2="5764"/>
                        <a14:foregroundMark x1="52305" y1="3759" x2="52305" y2="3759"/>
                        <a14:foregroundMark x1="62234" y1="2757" x2="62234" y2="2757"/>
                        <a14:foregroundMark x1="71099" y1="8271" x2="71099" y2="8271"/>
                        <a14:foregroundMark x1="7801" y1="67168" x2="7801" y2="67168"/>
                        <a14:foregroundMark x1="6383" y1="40602" x2="6383" y2="40602"/>
                        <a14:foregroundMark x1="4433" y1="53383" x2="4433" y2="53383"/>
                        <a14:foregroundMark x1="91667" y1="79950" x2="91667" y2="79950"/>
                        <a14:foregroundMark x1="94504" y1="54135" x2="94504" y2="54135"/>
                        <a14:foregroundMark x1="94681" y1="53885" x2="94681" y2="53885"/>
                        <a14:foregroundMark x1="95213" y1="52381" x2="95213" y2="52381"/>
                        <a14:foregroundMark x1="93262" y1="46617" x2="93262" y2="46617"/>
                        <a14:foregroundMark x1="92553" y1="42857" x2="92553" y2="42857"/>
                        <a14:foregroundMark x1="93440" y1="46617" x2="93440" y2="46617"/>
                        <a14:foregroundMark x1="93794" y1="48371" x2="93794" y2="48371"/>
                        <a14:foregroundMark x1="93794" y1="48371" x2="93794" y2="48371"/>
                        <a14:foregroundMark x1="93262" y1="44612" x2="93262" y2="44612"/>
                        <a14:foregroundMark x1="87234" y1="27068" x2="87234" y2="27068"/>
                        <a14:foregroundMark x1="85461" y1="24060" x2="85461" y2="24060"/>
                        <a14:foregroundMark x1="52482" y1="2506" x2="52482" y2="2506"/>
                        <a14:foregroundMark x1="71986" y1="7769" x2="71986" y2="7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3917" y="2546296"/>
            <a:ext cx="5444165" cy="38418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6D5FCE-57C7-9E4E-BC3F-97B081326623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566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2000" b="-7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C68CAF-E631-CD4E-A3E9-01E4FACB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69900"/>
            <a:ext cx="10693400" cy="591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C5E29-7399-C546-AA6B-63B23394A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419" y="-333482"/>
            <a:ext cx="11483162" cy="23876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Lucida Console" panose="020B0609040504020204" pitchFamily="49" charset="0"/>
              </a:rPr>
              <a:t>Background</a:t>
            </a:r>
          </a:p>
        </p:txBody>
      </p:sp>
      <p:pic>
        <p:nvPicPr>
          <p:cNvPr id="4" name="Picture 3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FFE5F2FB-AF76-C747-98D3-519603E14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845" y="2054118"/>
            <a:ext cx="8130309" cy="43151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495AC3-430C-3344-B95C-0C8A534A48BC}"/>
              </a:ext>
            </a:extLst>
          </p:cNvPr>
          <p:cNvSpPr/>
          <p:nvPr/>
        </p:nvSpPr>
        <p:spPr>
          <a:xfrm>
            <a:off x="9086076" y="5999937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PDB ID: 6I7O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BF3EB-4EF2-1D4F-91B4-EC1579AA4D53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273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Why </a:t>
            </a:r>
            <a:r>
              <a:rPr lang="en-US" dirty="0">
                <a:solidFill>
                  <a:srgbClr val="FFC000"/>
                </a:solidFill>
                <a:latin typeface="Lucida Console" panose="020B0609040504020204" pitchFamily="49" charset="0"/>
              </a:rPr>
              <a:t>Delta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37CC0-2713-414D-BBCB-4EA701C23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2954" y="2389804"/>
            <a:ext cx="4160520" cy="3986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Mu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Kappa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latin typeface="Century" panose="02040604050505020304" pitchFamily="18" charset="0"/>
              </a:rPr>
              <a:t>Delta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0" y="4108987"/>
            <a:ext cx="3276600" cy="62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Opioid Receptors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81DDCD9-83BF-4440-8E66-E799A4C4BD89}"/>
              </a:ext>
            </a:extLst>
          </p:cNvPr>
          <p:cNvSpPr/>
          <p:nvPr/>
        </p:nvSpPr>
        <p:spPr>
          <a:xfrm>
            <a:off x="8665741" y="2472302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A82CC71-C611-C245-BA4D-F5360CB06307}"/>
              </a:ext>
            </a:extLst>
          </p:cNvPr>
          <p:cNvSpPr txBox="1">
            <a:spLocks/>
          </p:cNvSpPr>
          <p:nvPr/>
        </p:nvSpPr>
        <p:spPr>
          <a:xfrm>
            <a:off x="4579966" y="1690688"/>
            <a:ext cx="1682288" cy="56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  <a:latin typeface="Century" panose="02040604050505020304" pitchFamily="18" charset="0"/>
              </a:rPr>
              <a:t>Ligands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1A2FC24-EE5E-4D48-B0FD-B4748B9685FC}"/>
              </a:ext>
            </a:extLst>
          </p:cNvPr>
          <p:cNvSpPr/>
          <p:nvPr/>
        </p:nvSpPr>
        <p:spPr>
          <a:xfrm>
            <a:off x="3429000" y="2411124"/>
            <a:ext cx="579120" cy="3866099"/>
          </a:xfrm>
          <a:prstGeom prst="leftBrace">
            <a:avLst>
              <a:gd name="adj1" fmla="val 60965"/>
              <a:gd name="adj2" fmla="val 49283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F5FD53C-D85E-8441-B501-F9AF11299F80}"/>
              </a:ext>
            </a:extLst>
          </p:cNvPr>
          <p:cNvSpPr/>
          <p:nvPr/>
        </p:nvSpPr>
        <p:spPr>
          <a:xfrm rot="5400000">
            <a:off x="1214628" y="4890171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CC629C-B91D-D742-A3A0-8B0CCC0731AC}"/>
              </a:ext>
            </a:extLst>
          </p:cNvPr>
          <p:cNvSpPr txBox="1">
            <a:spLocks/>
          </p:cNvSpPr>
          <p:nvPr/>
        </p:nvSpPr>
        <p:spPr>
          <a:xfrm>
            <a:off x="152400" y="5697745"/>
            <a:ext cx="2755392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Class A GPCRs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635448-6960-A144-9605-35AA8D596EFA}"/>
              </a:ext>
            </a:extLst>
          </p:cNvPr>
          <p:cNvSpPr txBox="1">
            <a:spLocks/>
          </p:cNvSpPr>
          <p:nvPr/>
        </p:nvSpPr>
        <p:spPr>
          <a:xfrm>
            <a:off x="4280916" y="2447573"/>
            <a:ext cx="2852790" cy="3986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Endogenous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-Endorphins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Endomorphins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Exogenous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morphin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-heroine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dermorphins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deltorphins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BD4463A-A3B3-BA47-B724-CE93EE1B924D}"/>
              </a:ext>
            </a:extLst>
          </p:cNvPr>
          <p:cNvSpPr txBox="1">
            <a:spLocks/>
          </p:cNvSpPr>
          <p:nvPr/>
        </p:nvSpPr>
        <p:spPr>
          <a:xfrm>
            <a:off x="7111192" y="1690688"/>
            <a:ext cx="1682288" cy="5613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  <a:latin typeface="Century" panose="02040604050505020304" pitchFamily="18" charset="0"/>
              </a:rPr>
              <a:t>Receptors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A58361F-9723-3A44-9598-012B8574534F}"/>
              </a:ext>
            </a:extLst>
          </p:cNvPr>
          <p:cNvSpPr txBox="1">
            <a:spLocks/>
          </p:cNvSpPr>
          <p:nvPr/>
        </p:nvSpPr>
        <p:spPr>
          <a:xfrm>
            <a:off x="9324109" y="2361662"/>
            <a:ext cx="2946032" cy="4496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Antinociception,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Tolerance,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catalepsy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Tolerance, dependence, mood regulation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Anxiolytic, antidepressant,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Reduced adverse effects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60DCF5D-5388-7F44-86E4-646F58828621}"/>
              </a:ext>
            </a:extLst>
          </p:cNvPr>
          <p:cNvSpPr txBox="1">
            <a:spLocks/>
          </p:cNvSpPr>
          <p:nvPr/>
        </p:nvSpPr>
        <p:spPr>
          <a:xfrm>
            <a:off x="9642418" y="1720616"/>
            <a:ext cx="2246168" cy="56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rgbClr val="FF0000"/>
                </a:solidFill>
                <a:latin typeface="Century" panose="02040604050505020304" pitchFamily="18" charset="0"/>
              </a:rPr>
              <a:t>Properties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5250823-ACCF-524A-94E3-56B564193B1D}"/>
              </a:ext>
            </a:extLst>
          </p:cNvPr>
          <p:cNvSpPr/>
          <p:nvPr/>
        </p:nvSpPr>
        <p:spPr>
          <a:xfrm>
            <a:off x="8665741" y="4014198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0BB58C-6D60-324F-94AA-C796E3AF226A}"/>
              </a:ext>
            </a:extLst>
          </p:cNvPr>
          <p:cNvSpPr/>
          <p:nvPr/>
        </p:nvSpPr>
        <p:spPr>
          <a:xfrm>
            <a:off x="8665741" y="5527057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8284F7-D54E-F943-9E13-F9C83BFFBE3E}"/>
              </a:ext>
            </a:extLst>
          </p:cNvPr>
          <p:cNvCxnSpPr/>
          <p:nvPr/>
        </p:nvCxnSpPr>
        <p:spPr>
          <a:xfrm>
            <a:off x="9476509" y="3754582"/>
            <a:ext cx="216130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AD4670-E38F-CD4F-B834-8826B96C7ED9}"/>
              </a:ext>
            </a:extLst>
          </p:cNvPr>
          <p:cNvCxnSpPr/>
          <p:nvPr/>
        </p:nvCxnSpPr>
        <p:spPr>
          <a:xfrm>
            <a:off x="9476509" y="5001491"/>
            <a:ext cx="216130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20F7000-BBDC-544E-BB21-1AE89AC0E664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470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Why </a:t>
            </a:r>
            <a:r>
              <a:rPr lang="en-US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Dermorphin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152400" y="3714543"/>
            <a:ext cx="3276600" cy="1017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Dermorphin-1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(1-197)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A82CC71-C611-C245-BA4D-F5360CB06307}"/>
              </a:ext>
            </a:extLst>
          </p:cNvPr>
          <p:cNvSpPr txBox="1">
            <a:spLocks/>
          </p:cNvSpPr>
          <p:nvPr/>
        </p:nvSpPr>
        <p:spPr>
          <a:xfrm>
            <a:off x="4579965" y="1690688"/>
            <a:ext cx="2208761" cy="5613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  <a:latin typeface="Century" panose="02040604050505020304" pitchFamily="18" charset="0"/>
              </a:rPr>
              <a:t>Composition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1A2FC24-EE5E-4D48-B0FD-B4748B9685FC}"/>
              </a:ext>
            </a:extLst>
          </p:cNvPr>
          <p:cNvSpPr/>
          <p:nvPr/>
        </p:nvSpPr>
        <p:spPr>
          <a:xfrm>
            <a:off x="3429000" y="2411124"/>
            <a:ext cx="579120" cy="3866099"/>
          </a:xfrm>
          <a:prstGeom prst="leftBrace">
            <a:avLst>
              <a:gd name="adj1" fmla="val 60965"/>
              <a:gd name="adj2" fmla="val 49283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F5FD53C-D85E-8441-B501-F9AF11299F80}"/>
              </a:ext>
            </a:extLst>
          </p:cNvPr>
          <p:cNvSpPr/>
          <p:nvPr/>
        </p:nvSpPr>
        <p:spPr>
          <a:xfrm rot="5400000">
            <a:off x="1302363" y="5004576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CC629C-B91D-D742-A3A0-8B0CCC0731AC}"/>
              </a:ext>
            </a:extLst>
          </p:cNvPr>
          <p:cNvSpPr txBox="1">
            <a:spLocks/>
          </p:cNvSpPr>
          <p:nvPr/>
        </p:nvSpPr>
        <p:spPr>
          <a:xfrm>
            <a:off x="253851" y="5678749"/>
            <a:ext cx="2755392" cy="773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Phyllomedusa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sauvagei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635448-6960-A144-9605-35AA8D596EFA}"/>
              </a:ext>
            </a:extLst>
          </p:cNvPr>
          <p:cNvSpPr txBox="1">
            <a:spLocks/>
          </p:cNvSpPr>
          <p:nvPr/>
        </p:nvSpPr>
        <p:spPr>
          <a:xfrm>
            <a:off x="4280916" y="2447573"/>
            <a:ext cx="2852790" cy="3986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48-54: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Deltorphin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80-86, 115-121, 150-156, 185-191: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FC000"/>
                </a:solidFill>
                <a:latin typeface="Century" panose="02040604050505020304" pitchFamily="18" charset="0"/>
              </a:rPr>
              <a:t>Dermorphin</a:t>
            </a:r>
            <a:endParaRPr lang="en-US" dirty="0">
              <a:solidFill>
                <a:srgbClr val="FFC000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Y</a:t>
            </a:r>
            <a:r>
              <a:rPr lang="en-US" dirty="0">
                <a:solidFill>
                  <a:srgbClr val="FF0000"/>
                </a:solidFill>
                <a:latin typeface="Century" panose="02040604050505020304" pitchFamily="18" charset="0"/>
              </a:rPr>
              <a:t>A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FGYPS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A58361F-9723-3A44-9598-012B8574534F}"/>
              </a:ext>
            </a:extLst>
          </p:cNvPr>
          <p:cNvSpPr txBox="1">
            <a:spLocks/>
          </p:cNvSpPr>
          <p:nvPr/>
        </p:nvSpPr>
        <p:spPr>
          <a:xfrm>
            <a:off x="7865573" y="3312562"/>
            <a:ext cx="2946032" cy="4496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High Affinity to Mu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30-40x more powerful than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morphin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Less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Addictve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60DCF5D-5388-7F44-86E4-646F58828621}"/>
              </a:ext>
            </a:extLst>
          </p:cNvPr>
          <p:cNvSpPr txBox="1">
            <a:spLocks/>
          </p:cNvSpPr>
          <p:nvPr/>
        </p:nvSpPr>
        <p:spPr>
          <a:xfrm>
            <a:off x="8118523" y="2663476"/>
            <a:ext cx="2246168" cy="56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rgbClr val="FF0000"/>
                </a:solidFill>
                <a:latin typeface="Century" panose="02040604050505020304" pitchFamily="18" charset="0"/>
              </a:rPr>
              <a:t>Properties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0BB58C-6D60-324F-94AA-C796E3AF226A}"/>
              </a:ext>
            </a:extLst>
          </p:cNvPr>
          <p:cNvSpPr/>
          <p:nvPr/>
        </p:nvSpPr>
        <p:spPr>
          <a:xfrm>
            <a:off x="6626352" y="5219355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8284F7-D54E-F943-9E13-F9C83BFFBE3E}"/>
              </a:ext>
            </a:extLst>
          </p:cNvPr>
          <p:cNvCxnSpPr/>
          <p:nvPr/>
        </p:nvCxnSpPr>
        <p:spPr>
          <a:xfrm>
            <a:off x="7865573" y="4237396"/>
            <a:ext cx="216130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AD4670-E38F-CD4F-B834-8826B96C7ED9}"/>
              </a:ext>
            </a:extLst>
          </p:cNvPr>
          <p:cNvCxnSpPr/>
          <p:nvPr/>
        </p:nvCxnSpPr>
        <p:spPr>
          <a:xfrm>
            <a:off x="7962555" y="5701272"/>
            <a:ext cx="216130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9DC713D-3873-2645-A49D-7F86A5D8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06" y="61838"/>
            <a:ext cx="3125586" cy="26844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E5946E-EBBF-4E40-B1E3-F878ADB25A4A}"/>
              </a:ext>
            </a:extLst>
          </p:cNvPr>
          <p:cNvSpPr/>
          <p:nvPr/>
        </p:nvSpPr>
        <p:spPr>
          <a:xfrm>
            <a:off x="10364691" y="349575"/>
            <a:ext cx="2153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AlphaFold2 (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UniProt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ID: P05422)</a:t>
            </a:r>
            <a:endParaRPr lang="en-US" dirty="0"/>
          </a:p>
        </p:txBody>
      </p:sp>
      <p:pic>
        <p:nvPicPr>
          <p:cNvPr id="10" name="Picture 9" descr="A green frog on a branch&#10;&#10;Description automatically generated with medium confidence">
            <a:extLst>
              <a:ext uri="{FF2B5EF4-FFF2-40B4-BE49-F238E27FC236}">
                <a16:creationId xmlns:a16="http://schemas.microsoft.com/office/drawing/2014/main" id="{46AD6285-C160-6740-8C98-95E46BA0A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0" b="96047" l="2734" r="98145">
                        <a14:foregroundMark x1="40820" y1="80234" x2="40820" y2="80234"/>
                        <a14:foregroundMark x1="43848" y1="75695" x2="38281" y2="87994"/>
                        <a14:foregroundMark x1="38281" y1="87994" x2="25293" y2="89458"/>
                        <a14:foregroundMark x1="45313" y1="85066" x2="22363" y2="87848"/>
                        <a14:foregroundMark x1="22363" y1="87848" x2="7129" y2="96193"/>
                        <a14:foregroundMark x1="59570" y1="84334" x2="67969" y2="84773"/>
                        <a14:foregroundMark x1="67969" y1="84773" x2="98145" y2="76135"/>
                        <a14:foregroundMark x1="90039" y1="61054" x2="90039" y2="61054"/>
                        <a14:foregroundMark x1="68359" y1="27818" x2="68359" y2="27818"/>
                        <a14:foregroundMark x1="66211" y1="24305" x2="71973" y2="30893"/>
                        <a14:foregroundMark x1="62793" y1="20059" x2="68945" y2="25476"/>
                        <a14:foregroundMark x1="69824" y1="27818" x2="75586" y2="44363"/>
                        <a14:foregroundMark x1="75586" y1="45681" x2="71387" y2="36018"/>
                        <a14:foregroundMark x1="71387" y1="36018" x2="75977" y2="42753"/>
                        <a14:foregroundMark x1="74902" y1="42460" x2="71094" y2="32650"/>
                        <a14:foregroundMark x1="71094" y1="32650" x2="73828" y2="36750"/>
                        <a14:foregroundMark x1="29590" y1="64275" x2="29590" y2="64275"/>
                        <a14:foregroundMark x1="31934" y1="65154" x2="26563" y2="62958"/>
                        <a14:foregroundMark x1="32910" y1="62665" x2="27832" y2="61933"/>
                        <a14:foregroundMark x1="31250" y1="61347" x2="25684" y2="61640"/>
                        <a14:foregroundMark x1="12500" y1="89165" x2="2734" y2="92094"/>
                        <a14:backgroundMark x1="96875" y1="93411" x2="96875" y2="93411"/>
                        <a14:backgroundMark x1="92871" y1="89165" x2="92871" y2="891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5760" y="5613378"/>
            <a:ext cx="1868758" cy="124462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4C87284-158D-F147-824E-26967A82389A}"/>
              </a:ext>
            </a:extLst>
          </p:cNvPr>
          <p:cNvSpPr/>
          <p:nvPr/>
        </p:nvSpPr>
        <p:spPr>
          <a:xfrm>
            <a:off x="11543472" y="6409236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8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Existing Protocols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491837" y="2505963"/>
            <a:ext cx="4357254" cy="3986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Leelananda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&amp;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Lindert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(2017):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Rosetta-MD + Cryo-EM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Raveh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et al. (2011):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00B050"/>
                </a:solidFill>
                <a:latin typeface="Century" panose="02040604050505020304" pitchFamily="18" charset="0"/>
              </a:rPr>
              <a:t>FlexPepDock</a:t>
            </a: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 ab-initio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Badaczewska-Dawid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et al. (2021):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CABS-dock-</a:t>
            </a:r>
            <a:r>
              <a:rPr lang="en-US" dirty="0" err="1">
                <a:solidFill>
                  <a:srgbClr val="00B050"/>
                </a:solidFill>
                <a:latin typeface="Century" panose="02040604050505020304" pitchFamily="18" charset="0"/>
              </a:rPr>
              <a:t>FlexPepDock</a:t>
            </a:r>
            <a:endParaRPr lang="en-US" dirty="0">
              <a:solidFill>
                <a:srgbClr val="00B050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D923BF-7FE8-CF4B-99E8-E59673F73D12}"/>
              </a:ext>
            </a:extLst>
          </p:cNvPr>
          <p:cNvSpPr txBox="1">
            <a:spLocks/>
          </p:cNvSpPr>
          <p:nvPr/>
        </p:nvSpPr>
        <p:spPr>
          <a:xfrm>
            <a:off x="8031480" y="16731"/>
            <a:ext cx="4160520" cy="207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  <a:latin typeface="Century" panose="02040604050505020304" pitchFamily="18" charset="0"/>
              </a:rPr>
              <a:t>Challenges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Fully flexible peptide that is small but big!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Loops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B3E6874-1677-0A4E-A336-5EFA51C686D2}"/>
              </a:ext>
            </a:extLst>
          </p:cNvPr>
          <p:cNvSpPr txBox="1">
            <a:spLocks/>
          </p:cNvSpPr>
          <p:nvPr/>
        </p:nvSpPr>
        <p:spPr>
          <a:xfrm>
            <a:off x="5379998" y="2622932"/>
            <a:ext cx="2946032" cy="4496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-Fully integrative model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-Unknown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pepitde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structure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-Highly optimized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B8F9E95-92FC-1640-A3BA-CF5BBBF8E4CE}"/>
              </a:ext>
            </a:extLst>
          </p:cNvPr>
          <p:cNvSpPr txBox="1">
            <a:spLocks/>
          </p:cNvSpPr>
          <p:nvPr/>
        </p:nvSpPr>
        <p:spPr>
          <a:xfrm>
            <a:off x="5629034" y="1876149"/>
            <a:ext cx="2246168" cy="56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rgbClr val="FF0000"/>
                </a:solidFill>
                <a:latin typeface="Century" panose="02040604050505020304" pitchFamily="18" charset="0"/>
              </a:rPr>
              <a:t>Pros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FDDF77C-5DC2-C94E-84CB-27E44511EB95}"/>
              </a:ext>
            </a:extLst>
          </p:cNvPr>
          <p:cNvSpPr txBox="1">
            <a:spLocks/>
          </p:cNvSpPr>
          <p:nvPr/>
        </p:nvSpPr>
        <p:spPr>
          <a:xfrm>
            <a:off x="8146267" y="2622932"/>
            <a:ext cx="2946032" cy="4496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Time-complexity,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Dependence on experimental data such as NMR or mutagenesis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1FBC261-3B36-8045-974B-FA8849093108}"/>
              </a:ext>
            </a:extLst>
          </p:cNvPr>
          <p:cNvSpPr txBox="1">
            <a:spLocks/>
          </p:cNvSpPr>
          <p:nvPr/>
        </p:nvSpPr>
        <p:spPr>
          <a:xfrm>
            <a:off x="8395303" y="1876149"/>
            <a:ext cx="2246168" cy="56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rgbClr val="FF0000"/>
                </a:solidFill>
                <a:latin typeface="Century" panose="02040604050505020304" pitchFamily="18" charset="0"/>
              </a:rPr>
              <a:t>Cons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DEEE2-8C87-3F4C-AE87-FAB59ACCB143}"/>
              </a:ext>
            </a:extLst>
          </p:cNvPr>
          <p:cNvSpPr/>
          <p:nvPr/>
        </p:nvSpPr>
        <p:spPr>
          <a:xfrm>
            <a:off x="11543472" y="6409236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21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lackboard, night sky&#10;&#10;Description automatically generated">
            <a:extLst>
              <a:ext uri="{FF2B5EF4-FFF2-40B4-BE49-F238E27FC236}">
                <a16:creationId xmlns:a16="http://schemas.microsoft.com/office/drawing/2014/main" id="{6E36CA6F-1B12-8746-8920-2F4327732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748" y="6239"/>
            <a:ext cx="369895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343" y="36228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The only GPCR on PDB-Dev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52E8648-E194-A640-A6FA-4FB4CA6A7C55}"/>
              </a:ext>
            </a:extLst>
          </p:cNvPr>
          <p:cNvSpPr txBox="1">
            <a:spLocks/>
          </p:cNvSpPr>
          <p:nvPr/>
        </p:nvSpPr>
        <p:spPr>
          <a:xfrm>
            <a:off x="7965074" y="6562843"/>
            <a:ext cx="4039222" cy="33599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PDBDEV_00000024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326A188-811D-4D45-A599-D26704B6F90C}"/>
              </a:ext>
            </a:extLst>
          </p:cNvPr>
          <p:cNvSpPr txBox="1">
            <a:spLocks/>
          </p:cNvSpPr>
          <p:nvPr/>
        </p:nvSpPr>
        <p:spPr>
          <a:xfrm>
            <a:off x="753879" y="1675004"/>
            <a:ext cx="7110650" cy="4628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Ghrelin bound to Growth Hormone Secretagogue Receptor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Bender et al. (2019):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 err="1">
                <a:solidFill>
                  <a:srgbClr val="00B050"/>
                </a:solidFill>
                <a:latin typeface="Century" panose="02040604050505020304" pitchFamily="18" charset="0"/>
              </a:rPr>
              <a:t>RosettaCM-FlexPepDock</a:t>
            </a:r>
            <a:endParaRPr lang="en-US" sz="2600" dirty="0">
              <a:solidFill>
                <a:srgbClr val="00B050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Iteratively build loops and peptide with </a:t>
            </a:r>
            <a:r>
              <a:rPr lang="en-US" sz="2600" dirty="0" err="1">
                <a:solidFill>
                  <a:schemeClr val="bg1"/>
                </a:solidFill>
                <a:latin typeface="Century" panose="02040604050505020304" pitchFamily="18" charset="0"/>
              </a:rPr>
              <a:t>RosettaCM</a:t>
            </a:r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 interrupted by </a:t>
            </a:r>
            <a:r>
              <a:rPr lang="en-US" sz="2600" dirty="0" err="1">
                <a:solidFill>
                  <a:schemeClr val="bg1"/>
                </a:solidFill>
                <a:latin typeface="Century" panose="02040604050505020304" pitchFamily="18" charset="0"/>
              </a:rPr>
              <a:t>FlexPepDock</a:t>
            </a:r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 docking – guided by NMR data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9DF24F5-0863-EC42-B6F7-EE8BC19D6651}"/>
              </a:ext>
            </a:extLst>
          </p:cNvPr>
          <p:cNvSpPr/>
          <p:nvPr/>
        </p:nvSpPr>
        <p:spPr>
          <a:xfrm>
            <a:off x="753879" y="5302482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1A6807-44A0-0B4F-AFD1-AB2C6CA8674F}"/>
              </a:ext>
            </a:extLst>
          </p:cNvPr>
          <p:cNvSpPr/>
          <p:nvPr/>
        </p:nvSpPr>
        <p:spPr>
          <a:xfrm>
            <a:off x="1590388" y="53024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Faster and can be done without experimental data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FD58F0D4-6565-374B-9FB8-ABE0704BB231}"/>
              </a:ext>
            </a:extLst>
          </p:cNvPr>
          <p:cNvSpPr/>
          <p:nvPr/>
        </p:nvSpPr>
        <p:spPr>
          <a:xfrm>
            <a:off x="777807" y="5803150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0DDE9F-C991-1545-A7D0-4CC94928FBE0}"/>
              </a:ext>
            </a:extLst>
          </p:cNvPr>
          <p:cNvSpPr/>
          <p:nvPr/>
        </p:nvSpPr>
        <p:spPr>
          <a:xfrm>
            <a:off x="1602352" y="57751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Prevents loops from collapsing while optimizing binding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CB1A0-3B09-5946-83D2-12D4F09AAF54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16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B8A27E7-9635-1445-8026-F4E58705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10" y="-89272"/>
            <a:ext cx="10515600" cy="1325563"/>
          </a:xfrm>
        </p:spPr>
        <p:txBody>
          <a:bodyPr/>
          <a:lstStyle/>
          <a:p>
            <a:r>
              <a:rPr lang="en-US" dirty="0" err="1">
                <a:latin typeface="Lucida Console" panose="020B0609040504020204" pitchFamily="49" charset="0"/>
              </a:rPr>
              <a:t>RosettaCM</a:t>
            </a:r>
            <a:endParaRPr lang="en-US" dirty="0">
              <a:latin typeface="Lucida Console" panose="020B0609040504020204" pitchFamily="49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C704FA5-E8EC-8340-A943-156F9469A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914400"/>
            <a:ext cx="9410700" cy="5943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8F4637-D339-0D45-9FE8-89F1C84915D7}"/>
              </a:ext>
            </a:extLst>
          </p:cNvPr>
          <p:cNvSpPr/>
          <p:nvPr/>
        </p:nvSpPr>
        <p:spPr>
          <a:xfrm>
            <a:off x="256903" y="6348777"/>
            <a:ext cx="2103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(Song et al., 2013)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3161D-EEB4-CE47-8110-D39E1EE24425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700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B8A27E7-9635-1445-8026-F4E58705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10" y="-89272"/>
            <a:ext cx="10515600" cy="1325563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Rosetta </a:t>
            </a:r>
            <a:r>
              <a:rPr lang="en-US" dirty="0" err="1">
                <a:latin typeface="Lucida Console" panose="020B0609040504020204" pitchFamily="49" charset="0"/>
              </a:rPr>
              <a:t>FlexPepDock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8F4637-D339-0D45-9FE8-89F1C84915D7}"/>
              </a:ext>
            </a:extLst>
          </p:cNvPr>
          <p:cNvSpPr/>
          <p:nvPr/>
        </p:nvSpPr>
        <p:spPr>
          <a:xfrm>
            <a:off x="256903" y="6348777"/>
            <a:ext cx="2239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(</a:t>
            </a:r>
            <a:r>
              <a:rPr lang="en-US" dirty="0" err="1">
                <a:latin typeface="Century" panose="02040604050505020304" pitchFamily="18" charset="0"/>
              </a:rPr>
              <a:t>Raveh</a:t>
            </a:r>
            <a:r>
              <a:rPr lang="en-US" dirty="0">
                <a:latin typeface="Century" panose="02040604050505020304" pitchFamily="18" charset="0"/>
              </a:rPr>
              <a:t> et al., 2011)</a:t>
            </a:r>
            <a:endParaRPr lang="en-US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784D5D5-4780-C847-A6AE-15FFE5CE0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190" y="906376"/>
            <a:ext cx="7210055" cy="594016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4665262-483C-484D-B636-4FCBC097C58B}"/>
              </a:ext>
            </a:extLst>
          </p:cNvPr>
          <p:cNvSpPr/>
          <p:nvPr/>
        </p:nvSpPr>
        <p:spPr>
          <a:xfrm>
            <a:off x="3854235" y="358241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D884CA-30A7-DA40-8FB0-7FBB3475E596}"/>
              </a:ext>
            </a:extLst>
          </p:cNvPr>
          <p:cNvSpPr/>
          <p:nvPr/>
        </p:nvSpPr>
        <p:spPr>
          <a:xfrm>
            <a:off x="0" y="3462124"/>
            <a:ext cx="37534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Refinement is effective alone if initial peptide within 5.5Å of native conformation</a:t>
            </a:r>
          </a:p>
          <a:p>
            <a:r>
              <a:rPr lang="en-US" dirty="0">
                <a:latin typeface="Century" panose="02040604050505020304" pitchFamily="18" charset="0"/>
              </a:rPr>
              <a:t>(Assumption taken)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2A18CC-86B8-E444-927F-3D6B74B91540}"/>
              </a:ext>
            </a:extLst>
          </p:cNvPr>
          <p:cNvSpPr/>
          <p:nvPr/>
        </p:nvSpPr>
        <p:spPr>
          <a:xfrm>
            <a:off x="0" y="1745289"/>
            <a:ext cx="37534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</a:rPr>
              <a:t>Robetta</a:t>
            </a:r>
            <a:r>
              <a:rPr lang="en-US" dirty="0">
                <a:latin typeface="Century" panose="02040604050505020304" pitchFamily="18" charset="0"/>
              </a:rPr>
              <a:t> Fragment server requires 27 &lt; peptide sequence length &lt; 1000</a:t>
            </a:r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879B787-0D82-DF4E-BCFB-CF16481ED096}"/>
              </a:ext>
            </a:extLst>
          </p:cNvPr>
          <p:cNvSpPr/>
          <p:nvPr/>
        </p:nvSpPr>
        <p:spPr>
          <a:xfrm>
            <a:off x="3965117" y="1717967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D9248-22BB-7142-B3F6-3A7BB4909282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48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880</TotalTime>
  <Words>2691</Words>
  <Application>Microsoft Macintosh PowerPoint</Application>
  <PresentationFormat>Widescreen</PresentationFormat>
  <Paragraphs>271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Century</vt:lpstr>
      <vt:lpstr>Lucida Console</vt:lpstr>
      <vt:lpstr>Office Theme</vt:lpstr>
      <vt:lpstr>Integrative Modeling of Unbound and Dermorphin-Bound δ-Opioid Receptor</vt:lpstr>
      <vt:lpstr>Table of contents</vt:lpstr>
      <vt:lpstr>Background</vt:lpstr>
      <vt:lpstr>Why Delta?</vt:lpstr>
      <vt:lpstr>Why Dermorphin?</vt:lpstr>
      <vt:lpstr>Existing Protocols</vt:lpstr>
      <vt:lpstr>The only GPCR on PDB-Dev</vt:lpstr>
      <vt:lpstr>RosettaCM</vt:lpstr>
      <vt:lpstr>Rosetta FlexPepDock</vt:lpstr>
      <vt:lpstr>Goal</vt:lpstr>
      <vt:lpstr>Methods</vt:lpstr>
      <vt:lpstr>Data Preprocessing</vt:lpstr>
      <vt:lpstr>First Iteration</vt:lpstr>
      <vt:lpstr>Second Iteration</vt:lpstr>
      <vt:lpstr>Results</vt:lpstr>
      <vt:lpstr>Unbound</vt:lpstr>
      <vt:lpstr>mTM-Align</vt:lpstr>
      <vt:lpstr>Bound</vt:lpstr>
      <vt:lpstr>Bound</vt:lpstr>
      <vt:lpstr>StralCP</vt:lpstr>
      <vt:lpstr>Quality</vt:lpstr>
      <vt:lpstr>Concluding Thoughts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 Schizophrenia Diagnosis Based on Peripheral Microarray Data</dc:title>
  <dc:creator>Ghadi El Hasbani</dc:creator>
  <cp:lastModifiedBy>Ghadi El Hasbani</cp:lastModifiedBy>
  <cp:revision>144</cp:revision>
  <dcterms:created xsi:type="dcterms:W3CDTF">2021-12-05T14:28:58Z</dcterms:created>
  <dcterms:modified xsi:type="dcterms:W3CDTF">2022-04-25T17:49:32Z</dcterms:modified>
</cp:coreProperties>
</file>